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autoCompressPictures="0">
  <p:sldMasterIdLst>
    <p:sldMasterId id="2147483669" r:id="rId1"/>
  </p:sldMasterIdLst>
  <p:notesMasterIdLst>
    <p:notesMasterId r:id="rId24"/>
  </p:notesMasterIdLst>
  <p:sldIdLst>
    <p:sldId id="256" r:id="rId2"/>
    <p:sldId id="257" r:id="rId3"/>
    <p:sldId id="823" r:id="rId4"/>
    <p:sldId id="259" r:id="rId5"/>
    <p:sldId id="359" r:id="rId6"/>
    <p:sldId id="1119" r:id="rId7"/>
    <p:sldId id="399" r:id="rId8"/>
    <p:sldId id="369" r:id="rId9"/>
    <p:sldId id="977" r:id="rId10"/>
    <p:sldId id="277" r:id="rId11"/>
    <p:sldId id="619" r:id="rId12"/>
    <p:sldId id="1120" r:id="rId13"/>
    <p:sldId id="264" r:id="rId14"/>
    <p:sldId id="263" r:id="rId15"/>
    <p:sldId id="1121" r:id="rId16"/>
    <p:sldId id="1111" r:id="rId17"/>
    <p:sldId id="317" r:id="rId18"/>
    <p:sldId id="319" r:id="rId19"/>
    <p:sldId id="1112" r:id="rId20"/>
    <p:sldId id="274" r:id="rId21"/>
    <p:sldId id="286" r:id="rId22"/>
    <p:sldId id="276" r:id="rId23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25"/>
    </p:embeddedFont>
    <p:embeddedFont>
      <p:font typeface="Century Gothic" panose="020B0502020202020204" pitchFamily="34" charset="0"/>
      <p:regular r:id="rId26"/>
      <p:bold r:id="rId27"/>
      <p:italic r:id="rId28"/>
      <p:boldItalic r:id="rId29"/>
    </p:embeddedFont>
    <p:embeddedFont>
      <p:font typeface="Helvetica Neue" pitchFamily="2" charset="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3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365D"/>
    <a:srgbClr val="E4E1EC"/>
    <a:srgbClr val="FAE3C4"/>
    <a:srgbClr val="FBEBDB"/>
    <a:srgbClr val="F5D6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853" autoAdjust="0"/>
    <p:restoredTop sz="83544" autoAdjust="0"/>
  </p:normalViewPr>
  <p:slideViewPr>
    <p:cSldViewPr snapToGrid="0">
      <p:cViewPr varScale="1">
        <p:scale>
          <a:sx n="80" d="100"/>
          <a:sy n="80" d="100"/>
        </p:scale>
        <p:origin x="557" y="58"/>
      </p:cViewPr>
      <p:guideLst>
        <p:guide orient="horz" pos="164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956c70e6bf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7388"/>
            <a:ext cx="6092825" cy="34274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4" name="Google Shape;104;g956c70e6bf_2_52:notes"/>
          <p:cNvSpPr txBox="1">
            <a:spLocks noGrp="1"/>
          </p:cNvSpPr>
          <p:nvPr>
            <p:ph type="body" idx="1"/>
          </p:nvPr>
        </p:nvSpPr>
        <p:spPr>
          <a:xfrm>
            <a:off x="685482" y="4343913"/>
            <a:ext cx="5487052" cy="4114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50" tIns="45375" rIns="90750" bIns="453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  <p:sp>
        <p:nvSpPr>
          <p:cNvPr id="105" name="Google Shape;105;g956c70e6bf_2_52:notes"/>
          <p:cNvSpPr txBox="1">
            <a:spLocks noGrp="1"/>
          </p:cNvSpPr>
          <p:nvPr>
            <p:ph type="sldNum" idx="12"/>
          </p:nvPr>
        </p:nvSpPr>
        <p:spPr>
          <a:xfrm>
            <a:off x="3883859" y="8684900"/>
            <a:ext cx="2972553" cy="457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50" tIns="45375" rIns="90750" bIns="453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fr-FR" sz="140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359F3A0-9965-4E8A-9CE8-D49D08491948}" type="slidenum">
              <a:rPr lang="fr-FR" smtClean="0"/>
              <a:pPr>
                <a:defRPr/>
              </a:pPr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1338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DE448C5F-C7B5-16E3-CB20-8204D6AC3FF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490B113-4D81-8B4A-A03E-B0378D4FBD1B}" type="slidenum">
              <a:rPr lang="fr-FR" altLang="fr-FR"/>
              <a:pPr/>
              <a:t>12</a:t>
            </a:fld>
            <a:endParaRPr lang="fr-FR" altLang="fr-FR"/>
          </a:p>
        </p:txBody>
      </p:sp>
      <p:sp>
        <p:nvSpPr>
          <p:cNvPr id="22529" name="Text Box 1">
            <a:extLst>
              <a:ext uri="{FF2B5EF4-FFF2-40B4-BE49-F238E27FC236}">
                <a16:creationId xmlns:a16="http://schemas.microsoft.com/office/drawing/2014/main" id="{BF22C3D0-CA01-C1EB-C076-F8418251DC1B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dirty="0"/>
          </a:p>
        </p:txBody>
      </p:sp>
      <p:sp>
        <p:nvSpPr>
          <p:cNvPr id="22530" name="Text Box 2">
            <a:extLst>
              <a:ext uri="{FF2B5EF4-FFF2-40B4-BE49-F238E27FC236}">
                <a16:creationId xmlns:a16="http://schemas.microsoft.com/office/drawing/2014/main" id="{D3B04137-93BA-7646-4393-F42A2F4F4C96}"/>
              </a:ext>
            </a:extLst>
          </p:cNvPr>
          <p:cNvSpPr txBox="1">
            <a:spLocks noGrp="1" noRot="1" noChangeAspect="1" noChangeArrowheads="1"/>
          </p:cNvSpPr>
          <p:nvPr>
            <p:ph type="sldImg" idx="1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  <p:extLst>
      <p:ext uri="{BB962C8B-B14F-4D97-AF65-F5344CB8AC3E}">
        <p14:creationId xmlns:p14="http://schemas.microsoft.com/office/powerpoint/2010/main" val="3127949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480" cy="480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fr-FR" sz="1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3112" cy="4006850"/>
          </a:xfrm>
          <a:prstGeom prst="rect">
            <a:avLst/>
          </a:prstGeom>
          <a:ln w="0"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1525" cy="4005263"/>
          </a:xfrm>
          <a:prstGeom prst="rect">
            <a:avLst/>
          </a:prstGeom>
          <a:ln w="0">
            <a:noFill/>
          </a:ln>
        </p:spPr>
      </p:sp>
      <p:sp>
        <p:nvSpPr>
          <p:cNvPr id="62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4400" cy="4807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  <a:tabLst>
                <a:tab pos="0" algn="l"/>
              </a:tabLst>
            </a:pPr>
            <a:endParaRPr lang="fr-FR" dirty="0"/>
          </a:p>
        </p:txBody>
      </p:sp>
      <p:sp>
        <p:nvSpPr>
          <p:cNvPr id="629" name="PlaceHolder 3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77440" cy="531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pos="0" algn="l"/>
              </a:tabLst>
              <a:defRPr lang="fr-FR" sz="1400" b="0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fld id="{1DDBCE6B-B43F-47B1-AE92-D149EB3D935E}" type="slidenum">
              <a:rPr lang="fr-FR" sz="1400" b="0" strike="noStrike" spc="-1">
                <a:solidFill>
                  <a:srgbClr val="000000"/>
                </a:solidFill>
                <a:latin typeface="Calibri"/>
                <a:ea typeface="Calibri"/>
              </a:rPr>
              <a:t>14</a:t>
            </a:fld>
            <a:endParaRPr lang="fr-FR" sz="1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93900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9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6" name="Google Shape;38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68978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115bb777f8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115bb777f83_0_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04022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11e47f7ff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11e47f7ff2f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66479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f3cf4e42fc_0_3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9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43" name="Google Shape;243;gf3cf4e42fc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4224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6">
            <a:extLst>
              <a:ext uri="{FF2B5EF4-FFF2-40B4-BE49-F238E27FC236}">
                <a16:creationId xmlns:a16="http://schemas.microsoft.com/office/drawing/2014/main" id="{A7A96050-AE1A-0D05-CADC-B47D2E74EFA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ts val="13"/>
              </a:spcBef>
            </a:pPr>
            <a:fld id="{9903F65A-999D-401D-9E20-34B6ED407157}" type="slidenum">
              <a:rPr lang="fr-FR" altLang="fr-FR" sz="1400">
                <a:latin typeface="Calibri" panose="020F0502020204030204" pitchFamily="34" charset="0"/>
              </a:rPr>
              <a:pPr>
                <a:spcBef>
                  <a:spcPts val="13"/>
                </a:spcBef>
              </a:pPr>
              <a:t>20</a:t>
            </a:fld>
            <a:endParaRPr lang="fr-FR" altLang="fr-FR" sz="1400">
              <a:latin typeface="Calibri" panose="020F0502020204030204" pitchFamily="34" charset="0"/>
            </a:endParaRPr>
          </a:p>
        </p:txBody>
      </p:sp>
      <p:sp>
        <p:nvSpPr>
          <p:cNvPr id="58371" name="Rectangle 1">
            <a:extLst>
              <a:ext uri="{FF2B5EF4-FFF2-40B4-BE49-F238E27FC236}">
                <a16:creationId xmlns:a16="http://schemas.microsoft.com/office/drawing/2014/main" id="{E6C7A376-7574-0D0A-3568-C0DA3F83F9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1288" y="777875"/>
            <a:ext cx="6821487" cy="38369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8372" name="Rectangle 2">
            <a:extLst>
              <a:ext uri="{FF2B5EF4-FFF2-40B4-BE49-F238E27FC236}">
                <a16:creationId xmlns:a16="http://schemas.microsoft.com/office/drawing/2014/main" id="{52D94A01-1D4F-886D-E69C-1C4A8CD76A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3250" cy="460533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158750" indent="0">
              <a:buNone/>
            </a:pPr>
            <a:endParaRPr lang="fr-FR" altLang="fr-FR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8cd7ab6e83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3" name="Google Shape;123;g28cd7ab6e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14" name="Google Shape;71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6986723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93aae55c6e_0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293aae55c6e_0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2550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93aae55c6e_0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93aae55c6e_0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73832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93aae55c6e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93aae55c6e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3414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233158bc57_0_5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1" name="Google Shape;161;g2233158bc57_0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235636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4095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94ece08a7c_0_9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78" name="Google Shape;578;g194ece08a7c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341213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94ece08a7c_0_9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78" name="Google Shape;578;g194ece08a7c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61228463-7402-F944-952F-BECEE2E280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52775" y="4705789"/>
            <a:ext cx="495300" cy="365125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fld id="{F2594671-B38A-43E4-A5E1-6FFF9706CC00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E97F4DDB-45CE-4769-B664-F69CAA079320}" type="slidenum">
              <a:t>‹N°›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0482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 1">
  <p:cSld name="Titre et contenu 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715375" y="4741069"/>
            <a:ext cx="164100" cy="1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25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5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5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5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25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25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25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25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25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"/>
              <a:buNone/>
              <a:defRPr sz="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254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5633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4FEF565C-64C7-E04F-85F1-4DEE18498C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52775" y="4705789"/>
            <a:ext cx="495300" cy="365125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fld id="{F2594671-B38A-43E4-A5E1-6FFF9706CC00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userDrawn="1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20BAE89A-F5E2-474A-8417-9291C06CBC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52775" y="4705789"/>
            <a:ext cx="495300" cy="365125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fld id="{F2594671-B38A-43E4-A5E1-6FFF9706CC00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>
  <p:cSld name="Diapositive de titr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1585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re et contenu">
  <p:cSld name="1_Titre et contenu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6472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vierge bleue">
  <p:cSld name="Diapositive vierge bleue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2912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userDrawn="1">
  <p:cSld name="2_Titre et contenu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8715376" y="4741069"/>
            <a:ext cx="164306" cy="13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285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85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85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85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285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285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285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285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285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507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pPr algn="r"/>
            <a:endParaRPr lang="fr-FR" cap="all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20942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2_Titre et contenu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685800" lvl="1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028700" lvl="2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371600" lvl="3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714500" lvl="4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8715376" y="4741069"/>
            <a:ext cx="164306" cy="13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285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285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285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285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285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285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285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285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2857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9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295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hyperlink" Target="http://www.ipgp.fr/" TargetMode="External"/><Relationship Id="rId18" Type="http://schemas.openxmlformats.org/officeDocument/2006/relationships/image" Target="../media/image5.png"/><Relationship Id="rId26" Type="http://schemas.openxmlformats.org/officeDocument/2006/relationships/image" Target="../media/image13.png"/><Relationship Id="rId39" Type="http://schemas.openxmlformats.org/officeDocument/2006/relationships/image" Target="../media/image26.png"/><Relationship Id="rId21" Type="http://schemas.openxmlformats.org/officeDocument/2006/relationships/image" Target="../media/image8.png"/><Relationship Id="rId34" Type="http://schemas.openxmlformats.org/officeDocument/2006/relationships/image" Target="../media/image21.png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4.png"/><Relationship Id="rId25" Type="http://schemas.openxmlformats.org/officeDocument/2006/relationships/image" Target="../media/image12.jpeg"/><Relationship Id="rId33" Type="http://schemas.openxmlformats.org/officeDocument/2006/relationships/image" Target="../media/image20.png"/><Relationship Id="rId38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20" Type="http://schemas.openxmlformats.org/officeDocument/2006/relationships/image" Target="../media/image7.jpeg"/><Relationship Id="rId29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1.png"/><Relationship Id="rId32" Type="http://schemas.openxmlformats.org/officeDocument/2006/relationships/image" Target="../media/image19.jpeg"/><Relationship Id="rId37" Type="http://schemas.openxmlformats.org/officeDocument/2006/relationships/image" Target="../media/image24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23" Type="http://schemas.openxmlformats.org/officeDocument/2006/relationships/image" Target="../media/image10.png"/><Relationship Id="rId28" Type="http://schemas.openxmlformats.org/officeDocument/2006/relationships/image" Target="../media/image15.png"/><Relationship Id="rId36" Type="http://schemas.openxmlformats.org/officeDocument/2006/relationships/image" Target="../media/image23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png"/><Relationship Id="rId31" Type="http://schemas.openxmlformats.org/officeDocument/2006/relationships/image" Target="../media/image18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Relationship Id="rId22" Type="http://schemas.openxmlformats.org/officeDocument/2006/relationships/image" Target="../media/image9.png"/><Relationship Id="rId27" Type="http://schemas.openxmlformats.org/officeDocument/2006/relationships/image" Target="../media/image14.jpeg"/><Relationship Id="rId30" Type="http://schemas.openxmlformats.org/officeDocument/2006/relationships/image" Target="../media/image17.png"/><Relationship Id="rId35" Type="http://schemas.openxmlformats.org/officeDocument/2006/relationships/image" Target="../media/image22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/var/folders/6x/vgb4_3gx0vs_qh9qy3ntt9pm0000gt/T/com.microsoft.Word/WebArchiveCopyPasteTempFiles/IPGP_UP_couleur.png">
            <a:hlinkClick r:id="rId13"/>
            <a:extLst>
              <a:ext uri="{FF2B5EF4-FFF2-40B4-BE49-F238E27FC236}">
                <a16:creationId xmlns:a16="http://schemas.microsoft.com/office/drawing/2014/main" id="{02A2EC2E-F507-A645-BAE4-09B29DD375A3}"/>
              </a:ext>
            </a:extLst>
          </p:cNvPr>
          <p:cNvPicPr/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2657" y="4773147"/>
            <a:ext cx="560308" cy="273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6" descr="Résultat de recherche d'images pour &quot;logo sorbonne université&quot;">
            <a:extLst>
              <a:ext uri="{FF2B5EF4-FFF2-40B4-BE49-F238E27FC236}">
                <a16:creationId xmlns:a16="http://schemas.microsoft.com/office/drawing/2014/main" id="{59BF5046-6B08-8A42-B2A9-902DFC56A010}"/>
              </a:ext>
            </a:extLst>
          </p:cNvPr>
          <p:cNvPicPr/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2851" y="4828764"/>
            <a:ext cx="422096" cy="170293"/>
          </a:xfrm>
          <a:prstGeom prst="rect">
            <a:avLst/>
          </a:prstGeom>
          <a:noFill/>
          <a:extLst>
            <a:ext uri="{909E8E84-426E-40dd-AFC4-6F175D3DCCD1}">
              <a14:hiddenFill xmlns:wpc="http://schemas.microsoft.com/office/word/2010/wordprocessingCanvas" xmlns:mo="http://schemas.microsoft.com/office/mac/office/2008/main" xmlns:mc="http://schemas.openxmlformats.org/markup-compatibility/2006" xmlns:mv="urn:schemas-microsoft-com:mac:vml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="" xmlns:lc="http://schemas.openxmlformats.org/drawingml/2006/lockedCanvas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:\Users\sedoo\Downloads\logoX.png">
            <a:extLst>
              <a:ext uri="{FF2B5EF4-FFF2-40B4-BE49-F238E27FC236}">
                <a16:creationId xmlns:a16="http://schemas.microsoft.com/office/drawing/2014/main" id="{852AB363-26BB-A247-8DB9-842020690047}"/>
              </a:ext>
            </a:extLst>
          </p:cNvPr>
          <p:cNvPicPr/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6255" y="4715226"/>
            <a:ext cx="203355" cy="352662"/>
          </a:xfrm>
          <a:prstGeom prst="rect">
            <a:avLst/>
          </a:prstGeom>
          <a:noFill/>
          <a:extLst>
            <a:ext uri="{909E8E84-426E-40dd-AFC4-6F175D3DCCD1}">
              <a14:hiddenFill xmlns:wpc="http://schemas.microsoft.com/office/word/2010/wordprocessingCanvas" xmlns:mo="http://schemas.microsoft.com/office/mac/office/2008/main" xmlns:mc="http://schemas.openxmlformats.org/markup-compatibility/2006" xmlns:mv="urn:schemas-microsoft-com:mac:vml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="" xmlns:lc="http://schemas.openxmlformats.org/drawingml/2006/lockedCanvas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3" descr="C:\Users\sedoo\Documents\aeris\ups.png">
            <a:extLst>
              <a:ext uri="{FF2B5EF4-FFF2-40B4-BE49-F238E27FC236}">
                <a16:creationId xmlns:a16="http://schemas.microsoft.com/office/drawing/2014/main" id="{41A5CB46-27C6-C849-876A-D25597412996}"/>
              </a:ext>
            </a:extLst>
          </p:cNvPr>
          <p:cNvPicPr/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1402" y="4784940"/>
            <a:ext cx="596900" cy="261638"/>
          </a:xfrm>
          <a:prstGeom prst="rect">
            <a:avLst/>
          </a:prstGeom>
          <a:noFill/>
          <a:extLst>
            <a:ext uri="{909E8E84-426E-40dd-AFC4-6F175D3DCCD1}">
              <a14:hiddenFill xmlns:wpc="http://schemas.microsoft.com/office/word/2010/wordprocessingCanvas" xmlns:mo="http://schemas.microsoft.com/office/mac/office/2008/main" xmlns:mc="http://schemas.openxmlformats.org/markup-compatibility/2006" xmlns:mv="urn:schemas-microsoft-com:mac:vml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="" xmlns:lc="http://schemas.openxmlformats.org/drawingml/2006/lockedCanvas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Résultat de recherche d'images pour &quot;logo region hauts de france&quot;">
            <a:extLst>
              <a:ext uri="{FF2B5EF4-FFF2-40B4-BE49-F238E27FC236}">
                <a16:creationId xmlns:a16="http://schemas.microsoft.com/office/drawing/2014/main" id="{6D31077C-E442-E946-8C96-3B138D57D7C4}"/>
              </a:ext>
            </a:extLst>
          </p:cNvPr>
          <p:cNvPicPr/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5978" y="4766348"/>
            <a:ext cx="251557" cy="320128"/>
          </a:xfrm>
          <a:prstGeom prst="rect">
            <a:avLst/>
          </a:prstGeom>
          <a:noFill/>
          <a:extLst>
            <a:ext uri="{909E8E84-426E-40dd-AFC4-6F175D3DCCD1}">
              <a14:hiddenFill xmlns:wpc="http://schemas.microsoft.com/office/word/2010/wordprocessingCanvas" xmlns:mo="http://schemas.microsoft.com/office/mac/office/2008/main" xmlns:mc="http://schemas.openxmlformats.org/markup-compatibility/2006" xmlns:mv="urn:schemas-microsoft-com:mac:vml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="" xmlns:lc="http://schemas.openxmlformats.org/drawingml/2006/lockedCanvas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sedoo\Downloads\Sirius\Icons\logoLille.png">
            <a:extLst>
              <a:ext uri="{FF2B5EF4-FFF2-40B4-BE49-F238E27FC236}">
                <a16:creationId xmlns:a16="http://schemas.microsoft.com/office/drawing/2014/main" id="{54E36411-0741-7447-A067-F244E8BA1EAB}"/>
              </a:ext>
            </a:extLst>
          </p:cNvPr>
          <p:cNvPicPr/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18668" y="4743522"/>
            <a:ext cx="610452" cy="344475"/>
          </a:xfrm>
          <a:prstGeom prst="rect">
            <a:avLst/>
          </a:prstGeom>
          <a:noFill/>
          <a:extLst>
            <a:ext uri="{909E8E84-426E-40dd-AFC4-6F175D3DCCD1}">
              <a14:hiddenFill xmlns:wpc="http://schemas.microsoft.com/office/word/2010/wordprocessingCanvas" xmlns:mo="http://schemas.microsoft.com/office/mac/office/2008/main" xmlns:mc="http://schemas.openxmlformats.org/markup-compatibility/2006" xmlns:mv="urn:schemas-microsoft-com:mac:vml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="" xmlns:lc="http://schemas.openxmlformats.org/drawingml/2006/lockedCanvas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0" descr="C:\Users\sedoo\Documents\aeris\logo_cea.png">
            <a:extLst>
              <a:ext uri="{FF2B5EF4-FFF2-40B4-BE49-F238E27FC236}">
                <a16:creationId xmlns:a16="http://schemas.microsoft.com/office/drawing/2014/main" id="{EA5BECBF-5237-6F45-B3E1-22D9B99F3797}"/>
              </a:ext>
            </a:extLst>
          </p:cNvPr>
          <p:cNvPicPr/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58354" y="4767996"/>
            <a:ext cx="232724" cy="263734"/>
          </a:xfrm>
          <a:prstGeom prst="rect">
            <a:avLst/>
          </a:prstGeom>
          <a:noFill/>
          <a:extLst>
            <a:ext uri="{909E8E84-426E-40dd-AFC4-6F175D3DCCD1}">
              <a14:hiddenFill xmlns:wpc="http://schemas.microsoft.com/office/word/2010/wordprocessingCanvas" xmlns:mo="http://schemas.microsoft.com/office/mac/office/2008/main" xmlns:mc="http://schemas.openxmlformats.org/markup-compatibility/2006" xmlns:mv="urn:schemas-microsoft-com:mac:vml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="" xmlns:lc="http://schemas.openxmlformats.org/drawingml/2006/lockedCanvas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1" descr="C:\Users\sedoo\Documents\aeris\ign.png">
            <a:extLst>
              <a:ext uri="{FF2B5EF4-FFF2-40B4-BE49-F238E27FC236}">
                <a16:creationId xmlns:a16="http://schemas.microsoft.com/office/drawing/2014/main" id="{058DBEB5-D92E-9746-BF92-D0391F7688E2}"/>
              </a:ext>
            </a:extLst>
          </p:cNvPr>
          <p:cNvPicPr/>
          <p:nvPr userDrawn="1"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7994" y="4478971"/>
            <a:ext cx="286642" cy="262600"/>
          </a:xfrm>
          <a:prstGeom prst="rect">
            <a:avLst/>
          </a:prstGeom>
          <a:noFill/>
          <a:extLst>
            <a:ext uri="{909E8E84-426E-40dd-AFC4-6F175D3DCCD1}">
              <a14:hiddenFill xmlns:wpc="http://schemas.microsoft.com/office/word/2010/wordprocessingCanvas" xmlns:mo="http://schemas.microsoft.com/office/mac/office/2008/main" xmlns:mc="http://schemas.openxmlformats.org/markup-compatibility/2006" xmlns:mv="urn:schemas-microsoft-com:mac:vml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="" xmlns:lc="http://schemas.openxmlformats.org/drawingml/2006/lockedCanvas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Résultat de recherche d'images pour &quot;ird  logo 2018&quot;">
            <a:extLst>
              <a:ext uri="{FF2B5EF4-FFF2-40B4-BE49-F238E27FC236}">
                <a16:creationId xmlns:a16="http://schemas.microsoft.com/office/drawing/2014/main" id="{50D47AC8-4759-A845-AD75-12DCB456E9A9}"/>
              </a:ext>
            </a:extLst>
          </p:cNvPr>
          <p:cNvPicPr/>
          <p:nvPr userDrawn="1"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74683" y="4478971"/>
            <a:ext cx="507426" cy="251660"/>
          </a:xfrm>
          <a:prstGeom prst="rect">
            <a:avLst/>
          </a:prstGeom>
          <a:noFill/>
          <a:extLst>
            <a:ext uri="{909E8E84-426E-40dd-AFC4-6F175D3DCCD1}">
              <a14:hiddenFill xmlns:wpc="http://schemas.microsoft.com/office/word/2010/wordprocessingCanvas" xmlns:mo="http://schemas.microsoft.com/office/mac/office/2008/main" xmlns:mc="http://schemas.openxmlformats.org/markup-compatibility/2006" xmlns:mv="urn:schemas-microsoft-com:mac:vml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="" xmlns:lc="http://schemas.openxmlformats.org/drawingml/2006/lockedCanvas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:\Users\sedoo\Downloads\Logo-CNES-horizontal.png">
            <a:extLst>
              <a:ext uri="{FF2B5EF4-FFF2-40B4-BE49-F238E27FC236}">
                <a16:creationId xmlns:a16="http://schemas.microsoft.com/office/drawing/2014/main" id="{4465A4C6-F7E8-E940-8F6D-0BF161517FDB}"/>
              </a:ext>
            </a:extLst>
          </p:cNvPr>
          <p:cNvPicPr/>
          <p:nvPr userDrawn="1"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24087" y="4487681"/>
            <a:ext cx="469029" cy="180846"/>
          </a:xfrm>
          <a:prstGeom prst="rect">
            <a:avLst/>
          </a:prstGeom>
          <a:noFill/>
          <a:extLst>
            <a:ext uri="{909E8E84-426E-40dd-AFC4-6F175D3DCCD1}">
              <a14:hiddenFill xmlns:wpc="http://schemas.microsoft.com/office/word/2010/wordprocessingCanvas" xmlns:mo="http://schemas.microsoft.com/office/mac/office/2008/main" xmlns:mc="http://schemas.openxmlformats.org/markup-compatibility/2006" xmlns:mv="urn:schemas-microsoft-com:mac:vml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="" xmlns:lc="http://schemas.openxmlformats.org/drawingml/2006/lockedCanvas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46C95DE8-DC90-AF40-B374-FF18032CEEC6}"/>
              </a:ext>
            </a:extLst>
          </p:cNvPr>
          <p:cNvPicPr/>
          <p:nvPr userDrawn="1"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6205" y="4449424"/>
            <a:ext cx="453366" cy="32764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2253A555-52B7-1B44-8190-63FC0B2791C8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1920" y="4828764"/>
            <a:ext cx="326873" cy="187731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772100B6-0D9D-0C46-96CB-BF886C51EDE6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7007" y="4804982"/>
            <a:ext cx="510825" cy="182049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FC4D3F0D-F3BE-EC4E-976B-D6A0B483B368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4223" y="4796448"/>
            <a:ext cx="529285" cy="174610"/>
          </a:xfrm>
          <a:prstGeom prst="rect">
            <a:avLst/>
          </a:prstGeom>
        </p:spPr>
      </p:pic>
      <p:pic>
        <p:nvPicPr>
          <p:cNvPr id="26" name="Picture 2" descr="C:\Users\sedoo\Downloads\Sirius\Icons\logo.png">
            <a:extLst>
              <a:ext uri="{FF2B5EF4-FFF2-40B4-BE49-F238E27FC236}">
                <a16:creationId xmlns:a16="http://schemas.microsoft.com/office/drawing/2014/main" id="{24F100E5-8469-5241-A290-19943FB2B320}"/>
              </a:ext>
            </a:extLst>
          </p:cNvPr>
          <p:cNvPicPr/>
          <p:nvPr userDrawn="1"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398" y="4566948"/>
            <a:ext cx="406369" cy="244593"/>
          </a:xfrm>
          <a:prstGeom prst="rect">
            <a:avLst/>
          </a:prstGeom>
          <a:noFill/>
          <a:extLst>
            <a:ext uri="{909E8E84-426E-40dd-AFC4-6F175D3DCCD1}">
              <a14:hiddenFill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id="http://schemas.microsoft.com/office/word/2016/wordml/cid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="" xmlns:lc="http://schemas.openxmlformats.org/drawingml/2006/lockedCanvas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 26" descr="Logo Odatis_def.png">
            <a:extLst>
              <a:ext uri="{FF2B5EF4-FFF2-40B4-BE49-F238E27FC236}">
                <a16:creationId xmlns:a16="http://schemas.microsoft.com/office/drawing/2014/main" id="{C9CDAE18-E3AF-A241-AF1D-58F8A68CED58}"/>
              </a:ext>
            </a:extLst>
          </p:cNvPr>
          <p:cNvPicPr/>
          <p:nvPr userDrawn="1"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439" y="4814505"/>
            <a:ext cx="440195" cy="147562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7FD9FD24-4F98-4744-AF2A-3E95E22B8CF8}"/>
              </a:ext>
            </a:extLst>
          </p:cNvPr>
          <p:cNvPicPr/>
          <p:nvPr userDrawn="1"/>
        </p:nvPicPr>
        <p:blipFill>
          <a:blip r:embed="rId3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435" y="4763057"/>
            <a:ext cx="581942" cy="242837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DF12EA20-449C-1146-A6CE-30FE1137477E}"/>
              </a:ext>
            </a:extLst>
          </p:cNvPr>
          <p:cNvPicPr/>
          <p:nvPr userDrawn="1"/>
        </p:nvPicPr>
        <p:blipFill>
          <a:blip r:embed="rId3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37" y="4588778"/>
            <a:ext cx="606100" cy="211147"/>
          </a:xfrm>
          <a:prstGeom prst="rect">
            <a:avLst/>
          </a:prstGeom>
        </p:spPr>
      </p:pic>
      <p:cxnSp>
        <p:nvCxnSpPr>
          <p:cNvPr id="30" name="直線コネクタ 12">
            <a:extLst>
              <a:ext uri="{FF2B5EF4-FFF2-40B4-BE49-F238E27FC236}">
                <a16:creationId xmlns:a16="http://schemas.microsoft.com/office/drawing/2014/main" id="{994DABA1-5982-4848-A742-49F8551E5B16}"/>
              </a:ext>
            </a:extLst>
          </p:cNvPr>
          <p:cNvCxnSpPr/>
          <p:nvPr userDrawn="1"/>
        </p:nvCxnSpPr>
        <p:spPr>
          <a:xfrm flipV="1">
            <a:off x="8393703" y="4558239"/>
            <a:ext cx="0" cy="518677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space réservé du numéro de diapositive 5">
            <a:extLst>
              <a:ext uri="{FF2B5EF4-FFF2-40B4-BE49-F238E27FC236}">
                <a16:creationId xmlns:a16="http://schemas.microsoft.com/office/drawing/2014/main" id="{562AF9DE-F2B0-C643-8DD3-C0D16DECF5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78175" y="4743889"/>
            <a:ext cx="495300" cy="365125"/>
          </a:xfrm>
          <a:prstGeom prst="rect">
            <a:avLst/>
          </a:prstGeom>
        </p:spPr>
        <p:txBody>
          <a:bodyPr/>
          <a:lstStyle>
            <a:lvl1pPr>
              <a:defRPr sz="800"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fld id="{F2594671-B38A-43E4-A5E1-6FFF9706CC00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95FF6BD7-4CDC-D240-97E8-318D5AA016DB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3167" y="4478971"/>
            <a:ext cx="465346" cy="281147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EC266C9F-DE39-7B4C-8D28-C4D0CB6D1124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095" y="4767996"/>
            <a:ext cx="563235" cy="219036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D4033D4F-76A9-4848-8E49-D8FAE44A0FAB}"/>
              </a:ext>
            </a:extLst>
          </p:cNvPr>
          <p:cNvPicPr>
            <a:picLocks noChangeAspect="1"/>
          </p:cNvPicPr>
          <p:nvPr userDrawn="1"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6436" y="4828765"/>
            <a:ext cx="456671" cy="159835"/>
          </a:xfrm>
          <a:prstGeom prst="rect">
            <a:avLst/>
          </a:prstGeom>
        </p:spPr>
      </p:pic>
      <p:cxnSp>
        <p:nvCxnSpPr>
          <p:cNvPr id="36" name="直線コネクタ 12">
            <a:extLst>
              <a:ext uri="{FF2B5EF4-FFF2-40B4-BE49-F238E27FC236}">
                <a16:creationId xmlns:a16="http://schemas.microsoft.com/office/drawing/2014/main" id="{90DFF6E0-1EA2-7B43-8F88-9500B61E9FD8}"/>
              </a:ext>
            </a:extLst>
          </p:cNvPr>
          <p:cNvCxnSpPr/>
          <p:nvPr userDrawn="1"/>
        </p:nvCxnSpPr>
        <p:spPr>
          <a:xfrm flipV="1">
            <a:off x="1660166" y="4536437"/>
            <a:ext cx="0" cy="518677"/>
          </a:xfrm>
          <a:prstGeom prst="line">
            <a:avLst/>
          </a:prstGeom>
          <a:ln w="127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72F8C13C-7163-644A-BFB9-1051DA19DD82}"/>
              </a:ext>
            </a:extLst>
          </p:cNvPr>
          <p:cNvPicPr>
            <a:picLocks noChangeAspect="1"/>
          </p:cNvPicPr>
          <p:nvPr userDrawn="1"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0153" y="4458641"/>
            <a:ext cx="306944" cy="30694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E5B7066-9442-994A-B196-03C69108010B}"/>
              </a:ext>
            </a:extLst>
          </p:cNvPr>
          <p:cNvPicPr>
            <a:picLocks noChangeAspect="1"/>
          </p:cNvPicPr>
          <p:nvPr userDrawn="1"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588" y="4438303"/>
            <a:ext cx="365743" cy="36574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A624E8A-7DA4-7649-A9F7-380717CA9DF3}"/>
              </a:ext>
            </a:extLst>
          </p:cNvPr>
          <p:cNvPicPr>
            <a:picLocks noChangeAspect="1"/>
          </p:cNvPicPr>
          <p:nvPr userDrawn="1"/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8187" y="4744527"/>
            <a:ext cx="501323" cy="356203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A5C2E424-4ECA-6F4C-934F-323C48468218}"/>
              </a:ext>
            </a:extLst>
          </p:cNvPr>
          <p:cNvPicPr/>
          <p:nvPr userDrawn="1"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208" y="147587"/>
            <a:ext cx="955039" cy="487166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B83B2BAB-6B65-7B44-B516-4388E2E713A7}"/>
              </a:ext>
            </a:extLst>
          </p:cNvPr>
          <p:cNvPicPr>
            <a:picLocks noChangeAspect="1"/>
          </p:cNvPicPr>
          <p:nvPr userDrawn="1"/>
        </p:nvPicPr>
        <p:blipFill>
          <a:blip r:embed="rId3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9580" y="147587"/>
            <a:ext cx="751660" cy="51781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  <p:sldLayoutId id="2147483657" r:id="rId3"/>
    <p:sldLayoutId id="2147483673" r:id="rId4"/>
    <p:sldLayoutId id="2147483674" r:id="rId5"/>
    <p:sldLayoutId id="2147483676" r:id="rId6"/>
    <p:sldLayoutId id="2147483679" r:id="rId7"/>
    <p:sldLayoutId id="2147483677" r:id="rId8"/>
    <p:sldLayoutId id="2147483680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13" Type="http://schemas.openxmlformats.org/officeDocument/2006/relationships/image" Target="../media/image74.png"/><Relationship Id="rId3" Type="http://schemas.openxmlformats.org/officeDocument/2006/relationships/image" Target="../media/image63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4" Type="http://schemas.openxmlformats.org/officeDocument/2006/relationships/image" Target="../media/image65.jpe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g"/><Relationship Id="rId3" Type="http://schemas.openxmlformats.org/officeDocument/2006/relationships/image" Target="../media/image77.png"/><Relationship Id="rId7" Type="http://schemas.openxmlformats.org/officeDocument/2006/relationships/image" Target="../media/image81.tiff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tiff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3.png"/><Relationship Id="rId5" Type="http://schemas.openxmlformats.org/officeDocument/2006/relationships/image" Target="../media/image92.jpeg"/><Relationship Id="rId4" Type="http://schemas.openxmlformats.org/officeDocument/2006/relationships/image" Target="../media/image9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6.png"/><Relationship Id="rId7" Type="http://schemas.openxmlformats.org/officeDocument/2006/relationships/image" Target="../media/image9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1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90.png"/><Relationship Id="rId7" Type="http://schemas.openxmlformats.org/officeDocument/2006/relationships/image" Target="../media/image10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4.png"/><Relationship Id="rId5" Type="http://schemas.openxmlformats.org/officeDocument/2006/relationships/image" Target="../media/image103.jpg"/><Relationship Id="rId4" Type="http://schemas.openxmlformats.org/officeDocument/2006/relationships/image" Target="../media/image10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03.jp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0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Relationship Id="rId14" Type="http://schemas.openxmlformats.org/officeDocument/2006/relationships/image" Target="../media/image10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earthdata.nasa.gov/" TargetMode="External"/><Relationship Id="rId4" Type="http://schemas.openxmlformats.org/officeDocument/2006/relationships/image" Target="../media/image13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31.png"/><Relationship Id="rId7" Type="http://schemas.openxmlformats.org/officeDocument/2006/relationships/image" Target="../media/image133.png"/><Relationship Id="rId12" Type="http://schemas.openxmlformats.org/officeDocument/2006/relationships/image" Target="../media/image13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hyperlink" Target="http://www.gaia-data.org/" TargetMode="External"/><Relationship Id="rId10" Type="http://schemas.openxmlformats.org/officeDocument/2006/relationships/image" Target="../media/image136.png"/><Relationship Id="rId4" Type="http://schemas.openxmlformats.org/officeDocument/2006/relationships/hyperlink" Target="mailto:contact@data-terra.org" TargetMode="External"/><Relationship Id="rId9" Type="http://schemas.openxmlformats.org/officeDocument/2006/relationships/image" Target="../media/image1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contact@data-terra.or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9.png"/><Relationship Id="rId4" Type="http://schemas.openxmlformats.org/officeDocument/2006/relationships/hyperlink" Target="http://www.data-terra.org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/>
          <p:nvPr/>
        </p:nvSpPr>
        <p:spPr>
          <a:xfrm>
            <a:off x="2487261" y="3508366"/>
            <a:ext cx="91440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br>
              <a:rPr lang="fr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4"/>
          <p:cNvSpPr txBox="1"/>
          <p:nvPr/>
        </p:nvSpPr>
        <p:spPr>
          <a:xfrm>
            <a:off x="1287446" y="3016506"/>
            <a:ext cx="6344899" cy="98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" sz="900" b="0" i="1" u="none" strike="noStrike" cap="none" dirty="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algn="ctr"/>
            <a:r>
              <a:rPr lang="fr-FR" sz="1050" b="1" i="1" dirty="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Joël Sudre </a:t>
            </a:r>
            <a:r>
              <a:rPr lang="fr-FR" sz="1000" i="1" dirty="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(CNRS), </a:t>
            </a:r>
            <a:r>
              <a:rPr lang="fr-FR" sz="1050" i="1" dirty="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Coordinateur technique</a:t>
            </a:r>
            <a:r>
              <a:rPr lang="fr-FR" sz="1000" b="1" i="1" dirty="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IR Data TERRA</a:t>
            </a:r>
            <a:endParaRPr lang="fr-FR" sz="1050" b="1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0" i="1" u="none" strike="noStrike" cap="none" dirty="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Frédéric Huynh (IRD),   Directeur </a:t>
            </a:r>
            <a:r>
              <a:rPr lang="fr" sz="900" b="1" i="1" u="none" strike="noStrike" cap="none" dirty="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IR DataTERRA</a:t>
            </a:r>
            <a:r>
              <a:rPr lang="fr" sz="900" b="0" i="1" u="none" strike="noStrike" cap="none" dirty="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Emmanuel Chaljub (UGA-CNRS), directeur pôle </a:t>
            </a:r>
            <a:r>
              <a:rPr lang="fr" sz="900" b="1" i="1" u="none" strike="noStrike" cap="none" dirty="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Form@Ter </a:t>
            </a:r>
            <a:r>
              <a:rPr lang="fr" sz="900" b="0" i="1" u="none" strike="noStrike" cap="none" dirty="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; Patrice Henry (CNES), directeur pôle </a:t>
            </a:r>
            <a:r>
              <a:rPr lang="fr" sz="900" b="1" i="1" u="none" strike="noStrike" cap="none" dirty="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AERIS</a:t>
            </a:r>
            <a:r>
              <a:rPr lang="fr" sz="900" b="0" i="1" u="none" strike="noStrike" cap="none" dirty="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; </a:t>
            </a:r>
            <a:r>
              <a:rPr lang="fr" sz="900" i="1" dirty="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</a:t>
            </a:r>
            <a:r>
              <a:rPr lang="fr" sz="900" b="0" i="1" u="none" strike="noStrike" cap="none" dirty="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rwann  Qumbert (IFREMER), directeur pôle </a:t>
            </a:r>
            <a:r>
              <a:rPr lang="fr" sz="900" b="1" i="1" u="none" strike="noStrike" cap="none" dirty="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ODATIS</a:t>
            </a:r>
            <a:r>
              <a:rPr lang="fr" sz="900" b="0" i="1" u="none" strike="noStrike" cap="none" dirty="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; </a:t>
            </a:r>
            <a:r>
              <a:rPr lang="fr" sz="900" i="1" dirty="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Anne Puissant </a:t>
            </a:r>
            <a:r>
              <a:rPr lang="fr" sz="900" b="0" i="1" u="none" strike="noStrike" cap="none" dirty="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(UNISTRA), directrice pôle </a:t>
            </a:r>
            <a:r>
              <a:rPr lang="fr" sz="900" b="1" i="1" u="none" strike="noStrike" cap="none" dirty="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THEIA</a:t>
            </a:r>
            <a:r>
              <a:rPr lang="fr" sz="900" b="0" i="1" u="none" strike="noStrike" cap="none" dirty="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; Richard Moreno (CNES), </a:t>
            </a:r>
            <a:r>
              <a:rPr lang="fr" sz="900" b="1" i="1" u="none" strike="noStrike" cap="none" dirty="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directeur technique</a:t>
            </a:r>
            <a:r>
              <a:rPr lang="fr" sz="1000" dirty="0">
                <a:ea typeface="Century Gothic"/>
              </a:rPr>
              <a:t> ; </a:t>
            </a:r>
            <a:r>
              <a:rPr lang="fr" sz="900" b="0" i="1" u="none" strike="noStrike" cap="none" dirty="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Jean-François Faure (IRD), secrétaire exécutif </a:t>
            </a:r>
            <a:r>
              <a:rPr lang="fr" sz="900" b="1" i="1" u="none" strike="noStrike" cap="none" dirty="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DINAMIS</a:t>
            </a:r>
            <a:endParaRPr sz="1000" b="1" dirty="0"/>
          </a:p>
        </p:txBody>
      </p:sp>
      <p:sp>
        <p:nvSpPr>
          <p:cNvPr id="10" name="Google Shape;126;p25">
            <a:extLst>
              <a:ext uri="{FF2B5EF4-FFF2-40B4-BE49-F238E27FC236}">
                <a16:creationId xmlns:a16="http://schemas.microsoft.com/office/drawing/2014/main" id="{29B19119-ED5E-D449-A489-762931D82035}"/>
              </a:ext>
            </a:extLst>
          </p:cNvPr>
          <p:cNvSpPr txBox="1">
            <a:spLocks/>
          </p:cNvSpPr>
          <p:nvPr/>
        </p:nvSpPr>
        <p:spPr>
          <a:xfrm>
            <a:off x="8687686" y="4704556"/>
            <a:ext cx="3429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fr" sz="1100" i="1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pPr/>
              <a:t>1</a:t>
            </a:fld>
            <a:endParaRPr lang="fr" sz="1100" i="1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436510D-A8A2-4E4B-8763-C2BFD5B3BF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4526" y="883823"/>
            <a:ext cx="1243171" cy="1243171"/>
          </a:xfrm>
          <a:prstGeom prst="rect">
            <a:avLst/>
          </a:prstGeom>
        </p:spPr>
      </p:pic>
      <p:sp>
        <p:nvSpPr>
          <p:cNvPr id="107" name="Google Shape;107;p24"/>
          <p:cNvSpPr/>
          <p:nvPr/>
        </p:nvSpPr>
        <p:spPr>
          <a:xfrm>
            <a:off x="1039877" y="2329350"/>
            <a:ext cx="6592468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fr" b="1" i="0" u="none" strike="noStrike" cap="none" dirty="0">
                <a:solidFill>
                  <a:srgbClr val="17365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IR </a:t>
            </a:r>
            <a:r>
              <a:rPr lang="fr" b="1" dirty="0">
                <a:solidFill>
                  <a:srgbClr val="17365D"/>
                </a:solidFill>
                <a:latin typeface="Century Gothic"/>
                <a:sym typeface="Century Gothic"/>
              </a:rPr>
              <a:t>DATA</a:t>
            </a:r>
            <a:r>
              <a:rPr lang="fr" b="1" i="0" u="none" strike="noStrike" cap="none" dirty="0">
                <a:solidFill>
                  <a:srgbClr val="17365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TERRA </a:t>
            </a:r>
            <a:r>
              <a:rPr lang="fr-FR" b="1" dirty="0">
                <a:solidFill>
                  <a:srgbClr val="17365D"/>
                </a:solidFill>
                <a:latin typeface="Century Gothic"/>
              </a:rPr>
              <a:t>: E-Infrastructure de données (spatiales, in-situ) et de connaissances pour une observation intégrée du Système Terre et de l’environnement</a:t>
            </a:r>
            <a:endParaRPr b="1" dirty="0">
              <a:solidFill>
                <a:srgbClr val="17365D"/>
              </a:solidFill>
              <a:latin typeface="Century Gothic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F3C6B9D-3F70-AB65-4961-C0FCF66CADD4}"/>
              </a:ext>
            </a:extLst>
          </p:cNvPr>
          <p:cNvSpPr txBox="1"/>
          <p:nvPr/>
        </p:nvSpPr>
        <p:spPr>
          <a:xfrm>
            <a:off x="3210339" y="4050429"/>
            <a:ext cx="3548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17365D"/>
                </a:solidFill>
                <a:latin typeface="Century Gothic"/>
              </a:rPr>
              <a:t>Forum</a:t>
            </a:r>
            <a:r>
              <a:rPr lang="fr-FR" sz="1800" b="1" dirty="0">
                <a:solidFill>
                  <a:srgbClr val="17365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800" b="1" dirty="0" err="1">
                <a:solidFill>
                  <a:srgbClr val="17365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OGC</a:t>
            </a:r>
            <a:r>
              <a:rPr lang="fr-FR" sz="1800" b="1" dirty="0">
                <a:solidFill>
                  <a:srgbClr val="17365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France – 23/01/2024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94ece08a7c_0_971" descr="object 2"/>
          <p:cNvSpPr txBox="1"/>
          <p:nvPr/>
        </p:nvSpPr>
        <p:spPr>
          <a:xfrm>
            <a:off x="0" y="5888"/>
            <a:ext cx="9144000" cy="5143500"/>
          </a:xfrm>
          <a:prstGeom prst="rect">
            <a:avLst/>
          </a:prstGeom>
          <a:solidFill>
            <a:srgbClr val="20124D"/>
          </a:solidFill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>
              <a:buSzPts val="1800"/>
            </a:pPr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g194ece08a7c_0_971" descr="object 3"/>
          <p:cNvSpPr txBox="1"/>
          <p:nvPr/>
        </p:nvSpPr>
        <p:spPr>
          <a:xfrm>
            <a:off x="134550" y="112125"/>
            <a:ext cx="8874900" cy="4933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>
              <a:buSzPts val="1800"/>
            </a:pPr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g194ece08a7c_0_971" descr="object 19"/>
          <p:cNvSpPr txBox="1"/>
          <p:nvPr/>
        </p:nvSpPr>
        <p:spPr>
          <a:xfrm>
            <a:off x="8571562" y="4741069"/>
            <a:ext cx="245063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indent="28575">
              <a:buClr>
                <a:srgbClr val="2A2058"/>
              </a:buClr>
              <a:buSzPts val="1200"/>
            </a:pPr>
            <a:fld id="{00000000-1234-1234-1234-123412341234}" type="slidenum">
              <a:rPr lang="en-US" sz="1100">
                <a:solidFill>
                  <a:srgbClr val="2A2058"/>
                </a:solidFill>
                <a:latin typeface="Century Gothic" panose="020B0502020202020204" pitchFamily="34" charset="0"/>
                <a:ea typeface="Helvetica Neue"/>
                <a:cs typeface="Helvetica Neue"/>
                <a:sym typeface="Helvetica Neue"/>
              </a:rPr>
              <a:pPr indent="28575">
                <a:buClr>
                  <a:srgbClr val="2A2058"/>
                </a:buClr>
                <a:buSzPts val="1200"/>
              </a:pPr>
              <a:t>10</a:t>
            </a:fld>
            <a:endParaRPr sz="1100" dirty="0">
              <a:latin typeface="Century Gothic" panose="020B0502020202020204" pitchFamily="34" charset="0"/>
            </a:endParaRPr>
          </a:p>
        </p:txBody>
      </p:sp>
      <p:sp>
        <p:nvSpPr>
          <p:cNvPr id="583" name="Google Shape;583;g194ece08a7c_0_971" descr="object 15"/>
          <p:cNvSpPr txBox="1"/>
          <p:nvPr/>
        </p:nvSpPr>
        <p:spPr>
          <a:xfrm>
            <a:off x="7879144" y="309281"/>
            <a:ext cx="1007550" cy="403425"/>
          </a:xfrm>
          <a:prstGeom prst="rect">
            <a:avLst/>
          </a:prstGeom>
          <a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>
              <a:buSzPts val="1800"/>
            </a:pPr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g194ece08a7c_0_971"/>
          <p:cNvSpPr txBox="1"/>
          <p:nvPr/>
        </p:nvSpPr>
        <p:spPr>
          <a:xfrm>
            <a:off x="574613" y="320269"/>
            <a:ext cx="7252200" cy="392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buSzPts val="2000"/>
            </a:pPr>
            <a:r>
              <a:rPr lang="en-US" sz="2025" b="1" dirty="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European projects </a:t>
            </a:r>
            <a:endParaRPr sz="2025" b="1" dirty="0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85" name="Google Shape;585;g194ece08a7c_0_971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0938" y="3803194"/>
            <a:ext cx="4996425" cy="1186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g194ece08a7c_0_9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08320" y="2851537"/>
            <a:ext cx="914400" cy="439701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88" name="Google Shape;588;g194ece08a7c_0_97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31944" y="1089825"/>
            <a:ext cx="699113" cy="465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g194ece08a7c_0_971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7749" y="2078862"/>
            <a:ext cx="896081" cy="704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g194ece08a7c_0_971" descr="go fair logo.jp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40162" y="2804270"/>
            <a:ext cx="808313" cy="47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g194ece08a7c_0_971"/>
          <p:cNvPicPr preferRelativeResize="0"/>
          <p:nvPr/>
        </p:nvPicPr>
        <p:blipFill rotWithShape="1"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28839" y="1674844"/>
            <a:ext cx="1007551" cy="349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g194ece08a7c_0_971"/>
          <p:cNvPicPr preferRelativeResize="0"/>
          <p:nvPr/>
        </p:nvPicPr>
        <p:blipFill rotWithShape="1"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7365" y="3439071"/>
            <a:ext cx="1316165" cy="313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g194ece08a7c_0_971"/>
          <p:cNvPicPr preferRelativeResize="0"/>
          <p:nvPr/>
        </p:nvPicPr>
        <p:blipFill rotWithShape="1">
          <a:blip r:embed="rId1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26916" y="2781391"/>
            <a:ext cx="896091" cy="597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g194ece08a7c_0_971"/>
          <p:cNvPicPr preferRelativeResize="0"/>
          <p:nvPr/>
        </p:nvPicPr>
        <p:blipFill rotWithShape="1">
          <a:blip r:embed="rId1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7702" b="6498"/>
          <a:stretch/>
        </p:blipFill>
        <p:spPr>
          <a:xfrm>
            <a:off x="7483181" y="1143045"/>
            <a:ext cx="1316175" cy="286222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g194ece08a7c_0_971"/>
          <p:cNvSpPr txBox="1"/>
          <p:nvPr/>
        </p:nvSpPr>
        <p:spPr>
          <a:xfrm>
            <a:off x="686738" y="1265813"/>
            <a:ext cx="2500200" cy="3227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r>
              <a:rPr lang="en-US" sz="2000" b="1" dirty="0">
                <a:solidFill>
                  <a:srgbClr val="17375E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EARTH SCIENCE</a:t>
            </a:r>
            <a:endParaRPr sz="2000" b="1" dirty="0">
              <a:solidFill>
                <a:srgbClr val="17375E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endParaRPr sz="1500" b="1" dirty="0">
              <a:solidFill>
                <a:srgbClr val="1737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115000"/>
              </a:lnSpc>
            </a:pPr>
            <a:r>
              <a:rPr lang="en-US" sz="1050" b="1" dirty="0">
                <a:highlight>
                  <a:srgbClr val="FFFFFF"/>
                </a:highlight>
              </a:rPr>
              <a:t>MARINE</a:t>
            </a:r>
            <a:br>
              <a:rPr lang="en-US" sz="1050" dirty="0">
                <a:highlight>
                  <a:srgbClr val="FFFFFF"/>
                </a:highlight>
              </a:rPr>
            </a:br>
            <a:r>
              <a:rPr lang="en-US" sz="1050" dirty="0" err="1">
                <a:highlight>
                  <a:srgbClr val="FFFFFF"/>
                </a:highlight>
              </a:rPr>
              <a:t>EMODNet</a:t>
            </a:r>
            <a:r>
              <a:rPr lang="en-US" sz="1050" dirty="0">
                <a:highlight>
                  <a:srgbClr val="FFFFFF"/>
                </a:highlight>
              </a:rPr>
              <a:t>, SEADATANET, </a:t>
            </a:r>
            <a:endParaRPr sz="1050" dirty="0">
              <a:highlight>
                <a:srgbClr val="FFFFFF"/>
              </a:highlight>
            </a:endParaRPr>
          </a:p>
          <a:p>
            <a:pPr>
              <a:lnSpc>
                <a:spcPct val="115000"/>
              </a:lnSpc>
              <a:spcBef>
                <a:spcPts val="600"/>
              </a:spcBef>
            </a:pPr>
            <a:r>
              <a:rPr lang="en-US" sz="1050" dirty="0">
                <a:highlight>
                  <a:srgbClr val="FFFFFF"/>
                </a:highlight>
              </a:rPr>
              <a:t>BLUE CLOUD, </a:t>
            </a:r>
            <a:endParaRPr sz="1050" dirty="0">
              <a:highlight>
                <a:srgbClr val="FFFFFF"/>
              </a:highlight>
            </a:endParaRPr>
          </a:p>
          <a:p>
            <a:pPr>
              <a:lnSpc>
                <a:spcPct val="115000"/>
              </a:lnSpc>
              <a:spcBef>
                <a:spcPts val="600"/>
              </a:spcBef>
              <a:buSzPts val="1100"/>
            </a:pPr>
            <a:r>
              <a:rPr lang="en-US" sz="1050" dirty="0">
                <a:highlight>
                  <a:srgbClr val="FFFFFF"/>
                </a:highlight>
              </a:rPr>
              <a:t>MARINE COPERNICUS</a:t>
            </a:r>
          </a:p>
          <a:p>
            <a:pPr>
              <a:lnSpc>
                <a:spcPct val="115000"/>
              </a:lnSpc>
              <a:spcBef>
                <a:spcPts val="600"/>
              </a:spcBef>
              <a:buSzPts val="1100"/>
            </a:pPr>
            <a:br>
              <a:rPr lang="en-US" sz="1050" dirty="0">
                <a:highlight>
                  <a:srgbClr val="FFFFFF"/>
                </a:highlight>
              </a:rPr>
            </a:br>
            <a:r>
              <a:rPr lang="en-US" sz="1050" b="1" dirty="0">
                <a:highlight>
                  <a:srgbClr val="FFFFFF"/>
                </a:highlight>
              </a:rPr>
              <a:t>SURFACES CONTINENTALES</a:t>
            </a:r>
            <a:br>
              <a:rPr lang="en-US" sz="1050" dirty="0">
                <a:highlight>
                  <a:srgbClr val="FFFFFF"/>
                </a:highlight>
              </a:rPr>
            </a:br>
            <a:r>
              <a:rPr lang="en-US" sz="1050" dirty="0">
                <a:highlight>
                  <a:srgbClr val="FFFFFF"/>
                </a:highlight>
              </a:rPr>
              <a:t>Copernicus Land, </a:t>
            </a:r>
            <a:r>
              <a:rPr lang="en-US" sz="1050" dirty="0" err="1">
                <a:highlight>
                  <a:srgbClr val="FFFFFF"/>
                </a:highlight>
              </a:rPr>
              <a:t>Climat</a:t>
            </a:r>
            <a:r>
              <a:rPr lang="en-US" sz="1050" dirty="0">
                <a:highlight>
                  <a:srgbClr val="FFFFFF"/>
                </a:highlight>
              </a:rPr>
              <a:t> C3S</a:t>
            </a:r>
            <a:endParaRPr sz="1050" dirty="0">
              <a:highlight>
                <a:srgbClr val="FFFFFF"/>
              </a:highlight>
            </a:endParaRPr>
          </a:p>
          <a:p>
            <a:pPr>
              <a:lnSpc>
                <a:spcPct val="115000"/>
              </a:lnSpc>
              <a:spcBef>
                <a:spcPts val="600"/>
              </a:spcBef>
              <a:buSzPts val="1100"/>
            </a:pPr>
            <a:r>
              <a:rPr lang="en-US" sz="1050" b="1" dirty="0">
                <a:highlight>
                  <a:srgbClr val="FFFFFF"/>
                </a:highlight>
              </a:rPr>
              <a:t>ATMOSPHERE</a:t>
            </a:r>
            <a:br>
              <a:rPr lang="en-US" sz="1050" dirty="0">
                <a:highlight>
                  <a:srgbClr val="FFFFFF"/>
                </a:highlight>
              </a:rPr>
            </a:br>
            <a:r>
              <a:rPr lang="en-US" sz="1050" dirty="0">
                <a:highlight>
                  <a:srgbClr val="FFFFFF"/>
                </a:highlight>
              </a:rPr>
              <a:t>Copernicus CAMS</a:t>
            </a:r>
          </a:p>
          <a:p>
            <a:pPr>
              <a:lnSpc>
                <a:spcPct val="115000"/>
              </a:lnSpc>
              <a:spcBef>
                <a:spcPts val="600"/>
              </a:spcBef>
              <a:buSzPts val="1100"/>
            </a:pPr>
            <a:r>
              <a:rPr lang="en-US" sz="1050" dirty="0">
                <a:highlight>
                  <a:srgbClr val="FFFFFF"/>
                </a:highlight>
              </a:rPr>
              <a:t>…</a:t>
            </a:r>
            <a:endParaRPr sz="1050" dirty="0">
              <a:highlight>
                <a:srgbClr val="FFFFFF"/>
              </a:highlight>
            </a:endParaRPr>
          </a:p>
          <a:p>
            <a:pPr>
              <a:spcBef>
                <a:spcPts val="600"/>
              </a:spcBef>
            </a:pPr>
            <a:endParaRPr sz="1500" b="1" dirty="0">
              <a:solidFill>
                <a:srgbClr val="1737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7" name="Google Shape;597;g194ece08a7c_0_971"/>
          <p:cNvSpPr txBox="1"/>
          <p:nvPr/>
        </p:nvSpPr>
        <p:spPr>
          <a:xfrm>
            <a:off x="2938013" y="1265813"/>
            <a:ext cx="2602350" cy="2634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r>
              <a:rPr lang="en-US" sz="1800" b="1" dirty="0">
                <a:solidFill>
                  <a:srgbClr val="1F7E9E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TRANSVERSAL SERVICES</a:t>
            </a:r>
            <a:endParaRPr sz="1800" b="1" dirty="0">
              <a:solidFill>
                <a:srgbClr val="1F7E9E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endParaRPr sz="1500" b="1" dirty="0">
              <a:solidFill>
                <a:srgbClr val="1F7E9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115000"/>
              </a:lnSpc>
              <a:buSzPts val="1100"/>
            </a:pPr>
            <a:r>
              <a:rPr lang="en-US" sz="1125" b="1" dirty="0">
                <a:highlight>
                  <a:srgbClr val="FFFFFF"/>
                </a:highlight>
              </a:rPr>
              <a:t>DATA GOVERNANCE</a:t>
            </a:r>
            <a:br>
              <a:rPr lang="en-US" sz="1050" dirty="0">
                <a:highlight>
                  <a:srgbClr val="FFFFFF"/>
                </a:highlight>
              </a:rPr>
            </a:br>
            <a:r>
              <a:rPr lang="en-US" sz="1125" dirty="0">
                <a:highlight>
                  <a:srgbClr val="FFFFFF"/>
                </a:highlight>
              </a:rPr>
              <a:t>ENVRI-FAIR, FAIR EASE, EOSC Pillar, FAIR Impact </a:t>
            </a:r>
            <a:endParaRPr sz="1125" dirty="0">
              <a:highlight>
                <a:srgbClr val="FFFFFF"/>
              </a:highlight>
            </a:endParaRPr>
          </a:p>
          <a:p>
            <a:pPr>
              <a:lnSpc>
                <a:spcPct val="115000"/>
              </a:lnSpc>
              <a:spcBef>
                <a:spcPts val="600"/>
              </a:spcBef>
              <a:buSzPts val="1100"/>
            </a:pPr>
            <a:r>
              <a:rPr lang="en-US" sz="1050" b="1" dirty="0">
                <a:highlight>
                  <a:srgbClr val="FFFFFF"/>
                </a:highlight>
              </a:rPr>
              <a:t>HIGH PERFORMANCE CALCULATION</a:t>
            </a:r>
            <a:br>
              <a:rPr lang="en-US" sz="1050" dirty="0">
                <a:highlight>
                  <a:srgbClr val="FFFFFF"/>
                </a:highlight>
              </a:rPr>
            </a:br>
            <a:r>
              <a:rPr lang="en-US" sz="1050" dirty="0">
                <a:highlight>
                  <a:srgbClr val="FFFFFF"/>
                </a:highlight>
              </a:rPr>
              <a:t>PHIDIAS, EURO-HPC </a:t>
            </a:r>
            <a:endParaRPr sz="1050" dirty="0">
              <a:highlight>
                <a:srgbClr val="FFFFFF"/>
              </a:highlight>
            </a:endParaRPr>
          </a:p>
          <a:p>
            <a:pPr>
              <a:lnSpc>
                <a:spcPct val="115000"/>
              </a:lnSpc>
              <a:spcBef>
                <a:spcPts val="600"/>
              </a:spcBef>
              <a:buSzPts val="1100"/>
            </a:pPr>
            <a:r>
              <a:rPr lang="en-US" sz="1050" b="1" dirty="0">
                <a:highlight>
                  <a:srgbClr val="FFFFFF"/>
                </a:highlight>
              </a:rPr>
              <a:t>OPERATIONAL SERVICES </a:t>
            </a:r>
            <a:br>
              <a:rPr lang="en-US" sz="1050" dirty="0">
                <a:highlight>
                  <a:srgbClr val="FFFFFF"/>
                </a:highlight>
              </a:rPr>
            </a:br>
            <a:r>
              <a:rPr lang="en-US" sz="1050" dirty="0">
                <a:highlight>
                  <a:srgbClr val="FFFFFF"/>
                </a:highlight>
              </a:rPr>
              <a:t>Copernicus Service C3S, CAMS, Land, Marine</a:t>
            </a:r>
            <a:endParaRPr sz="1050" dirty="0">
              <a:highlight>
                <a:srgbClr val="FFFFFF"/>
              </a:highlight>
            </a:endParaRPr>
          </a:p>
          <a:p>
            <a:pPr>
              <a:spcBef>
                <a:spcPts val="600"/>
              </a:spcBef>
            </a:pPr>
            <a:endParaRPr sz="1500" b="1" dirty="0">
              <a:solidFill>
                <a:srgbClr val="1F7E9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98" name="Google Shape;598;g194ece08a7c_0_971" descr="Capture d’écran 2018-04-23 à 21.37.18.png"/>
          <p:cNvPicPr preferRelativeResize="0"/>
          <p:nvPr/>
        </p:nvPicPr>
        <p:blipFill rotWithShape="1">
          <a:blip r:embed="rId1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03796" y="1642656"/>
            <a:ext cx="1468969" cy="995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9" name="Google Shape;599;g194ece08a7c_0_971"/>
          <p:cNvCxnSpPr/>
          <p:nvPr/>
        </p:nvCxnSpPr>
        <p:spPr>
          <a:xfrm>
            <a:off x="2790075" y="1303388"/>
            <a:ext cx="0" cy="2200275"/>
          </a:xfrm>
          <a:prstGeom prst="straightConnector1">
            <a:avLst/>
          </a:prstGeom>
          <a:noFill/>
          <a:ln w="9525" cap="flat" cmpd="sng">
            <a:solidFill>
              <a:srgbClr val="2A205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7429801C-E84C-4255-18F3-844ED12EBBDD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2809" y="1068518"/>
            <a:ext cx="756380" cy="50241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99F67C5-EE33-8F97-A2C1-61C40E7F54B2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7146" y="4312627"/>
            <a:ext cx="616527" cy="42471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1458730" y="171200"/>
            <a:ext cx="6366721" cy="5842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fr-FR" sz="2000" b="1" dirty="0">
                <a:solidFill>
                  <a:srgbClr val="002060"/>
                </a:solidFill>
                <a:latin typeface="Century Gothic"/>
              </a:rPr>
              <a:t>Participations actives à des projets nationaux, européens et internationaux</a:t>
            </a:r>
            <a:br>
              <a:rPr lang="fr-FR" sz="2400" dirty="0">
                <a:latin typeface="Century Gothic" panose="020B0502020202020204" pitchFamily="34" charset="0"/>
                <a:cs typeface="Arial Narrow"/>
              </a:rPr>
            </a:br>
            <a:endParaRPr lang="fr-FR" sz="2400" b="1" dirty="0">
              <a:solidFill>
                <a:srgbClr val="1A02CE"/>
              </a:solidFill>
              <a:latin typeface="Century Gothic" panose="020B0502020202020204" pitchFamily="34" charset="0"/>
              <a:cs typeface="Arial Narrow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3762375" y="1008063"/>
            <a:ext cx="5381625" cy="3681412"/>
          </a:xfrm>
          <a:prstGeom prst="rect">
            <a:avLst/>
          </a:prstGeom>
        </p:spPr>
        <p:txBody>
          <a:bodyPr/>
          <a:lstStyle/>
          <a:p>
            <a:pPr marL="342900" lvl="1"/>
            <a:endParaRPr lang="fr-FR" sz="1800" dirty="0"/>
          </a:p>
          <a:p>
            <a:pPr marL="342900" lvl="1"/>
            <a:endParaRPr lang="fr-FR" sz="1800" dirty="0"/>
          </a:p>
          <a:p>
            <a:pPr marL="342900" lvl="1"/>
            <a:endParaRPr lang="fr-FR" sz="1800" dirty="0"/>
          </a:p>
          <a:p>
            <a:pPr marL="685800" lvl="2"/>
            <a:endParaRPr lang="fr-FR" sz="1350" dirty="0"/>
          </a:p>
          <a:p>
            <a:pPr marL="685800" lvl="2"/>
            <a:endParaRPr lang="fr-FR" sz="1350" dirty="0"/>
          </a:p>
          <a:p>
            <a:pPr lvl="2">
              <a:buFont typeface="Wingdings" charset="2"/>
              <a:buChar char="Ø"/>
            </a:pPr>
            <a:endParaRPr lang="fr-FR" sz="1200" dirty="0"/>
          </a:p>
          <a:p>
            <a:pPr lvl="2">
              <a:buFont typeface="Wingdings" charset="2"/>
              <a:buChar char="Ø"/>
            </a:pPr>
            <a:endParaRPr lang="fr-FR" sz="1200" dirty="0"/>
          </a:p>
          <a:p>
            <a:pPr lvl="2">
              <a:buFont typeface="Wingdings" charset="2"/>
              <a:buChar char="Ø"/>
            </a:pPr>
            <a:endParaRPr lang="fr-FR" sz="1200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6F14AC23-A6E3-9146-8AD1-1FBDCD927A04}"/>
              </a:ext>
            </a:extLst>
          </p:cNvPr>
          <p:cNvSpPr txBox="1">
            <a:spLocks/>
          </p:cNvSpPr>
          <p:nvPr/>
        </p:nvSpPr>
        <p:spPr>
          <a:xfrm>
            <a:off x="213116" y="1054011"/>
            <a:ext cx="5940672" cy="392525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Geneva" charset="-128"/>
                <a:cs typeface="Geneva" charset="-128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Geneva" charset="-128"/>
                <a:cs typeface="Geneva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Geneva" charset="-128"/>
                <a:cs typeface="Geneva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Geneva" charset="-128"/>
                <a:cs typeface="Geneva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Geneva" charset="-128"/>
                <a:cs typeface="Genev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 indent="0">
              <a:buNone/>
            </a:pPr>
            <a:r>
              <a:rPr lang="fr-FR" sz="1100" dirty="0">
                <a:latin typeface="Century Gothic" panose="020B0502020202020204" pitchFamily="34" charset="0"/>
                <a:cs typeface="Arial Narrow"/>
              </a:rPr>
              <a:t>ENVRI – FAIR : </a:t>
            </a:r>
            <a:r>
              <a:rPr lang="fr-FR" sz="1100" dirty="0" err="1">
                <a:latin typeface="Century Gothic" panose="020B0502020202020204" pitchFamily="34" charset="0"/>
                <a:cs typeface="Arial Narrow"/>
              </a:rPr>
              <a:t>FAIRisation</a:t>
            </a:r>
            <a:r>
              <a:rPr lang="fr-FR" sz="1100" dirty="0">
                <a:latin typeface="Century Gothic" panose="020B0502020202020204" pitchFamily="34" charset="0"/>
                <a:cs typeface="Arial Narrow"/>
              </a:rPr>
              <a:t> multi-domaines</a:t>
            </a:r>
          </a:p>
          <a:p>
            <a:pPr marL="685800" lvl="2" indent="0">
              <a:buNone/>
            </a:pPr>
            <a:r>
              <a:rPr lang="fr-FR" sz="700" dirty="0">
                <a:latin typeface="Century Gothic" panose="020B0502020202020204" pitchFamily="34" charset="0"/>
                <a:cs typeface="Arial Narrow"/>
              </a:rPr>
              <a:t>Implication au travers des IR/TGIR ESFRI : ACTRIS, IAGOS, EPSO, EURO-ARGO, ANAEE ; 37 part., 19M€ - 16% Fr </a:t>
            </a:r>
            <a:r>
              <a:rPr lang="fr-FR" sz="600" dirty="0">
                <a:latin typeface="Century Gothic" panose="020B0502020202020204" pitchFamily="34" charset="0"/>
                <a:cs typeface="Arial Narrow"/>
              </a:rPr>
              <a:t>(CNRS, Ifremer, BRGM, INRA)</a:t>
            </a:r>
          </a:p>
          <a:p>
            <a:pPr marL="685800" lvl="2" indent="0">
              <a:buNone/>
            </a:pPr>
            <a:r>
              <a:rPr lang="fr-FR" sz="1100" b="1" dirty="0">
                <a:latin typeface="Century Gothic" panose="020B0502020202020204" pitchFamily="34" charset="0"/>
                <a:cs typeface="Arial Narrow"/>
              </a:rPr>
              <a:t>CEF – PHIDIAS </a:t>
            </a:r>
            <a:r>
              <a:rPr lang="fr-FR" sz="1000" dirty="0">
                <a:latin typeface="Century Gothic" panose="020B0502020202020204" pitchFamily="34" charset="0"/>
                <a:cs typeface="Arial Narrow"/>
              </a:rPr>
              <a:t>(CEF – DG </a:t>
            </a:r>
            <a:r>
              <a:rPr lang="fr-FR" sz="1000" dirty="0" err="1">
                <a:latin typeface="Century Gothic" panose="020B0502020202020204" pitchFamily="34" charset="0"/>
                <a:cs typeface="Arial Narrow"/>
              </a:rPr>
              <a:t>Connect</a:t>
            </a:r>
            <a:r>
              <a:rPr lang="fr-FR" sz="1000" dirty="0">
                <a:latin typeface="Century Gothic" panose="020B0502020202020204" pitchFamily="34" charset="0"/>
                <a:cs typeface="Arial Narrow"/>
              </a:rPr>
              <a:t>, 3 M€) </a:t>
            </a:r>
            <a:r>
              <a:rPr lang="fr-FR" sz="1100" dirty="0">
                <a:latin typeface="Century Gothic" panose="020B0502020202020204" pitchFamily="34" charset="0"/>
                <a:cs typeface="Arial Narrow"/>
              </a:rPr>
              <a:t>: service à la demande « données spatiales et environnementales » et HPC : </a:t>
            </a:r>
            <a:r>
              <a:rPr lang="fr-FR" sz="900" b="1" i="1" u="sng" dirty="0">
                <a:latin typeface="Century Gothic" panose="020B0502020202020204" pitchFamily="34" charset="0"/>
                <a:cs typeface="Arial Narrow"/>
              </a:rPr>
              <a:t>CINES</a:t>
            </a:r>
            <a:r>
              <a:rPr lang="fr-FR" sz="600" i="1" dirty="0">
                <a:latin typeface="Century Gothic" panose="020B0502020202020204" pitchFamily="34" charset="0"/>
                <a:cs typeface="Arial Narrow"/>
              </a:rPr>
              <a:t>, CNRS, CSC, IFREMER, IRD, MARIS, </a:t>
            </a:r>
            <a:r>
              <a:rPr lang="fr-FR" sz="600" i="1" dirty="0" err="1">
                <a:latin typeface="Century Gothic" panose="020B0502020202020204" pitchFamily="34" charset="0"/>
                <a:cs typeface="Arial Narrow"/>
              </a:rPr>
              <a:t>Univ</a:t>
            </a:r>
            <a:r>
              <a:rPr lang="fr-FR" sz="600" i="1" dirty="0">
                <a:latin typeface="Century Gothic" panose="020B0502020202020204" pitchFamily="34" charset="0"/>
                <a:cs typeface="Arial Narrow"/>
              </a:rPr>
              <a:t>. Louvain, …</a:t>
            </a:r>
            <a:endParaRPr lang="fr-FR" sz="700" dirty="0">
              <a:latin typeface="Century Gothic" panose="020B0502020202020204" pitchFamily="34" charset="0"/>
              <a:cs typeface="Arial Narrow"/>
            </a:endParaRPr>
          </a:p>
          <a:p>
            <a:pPr marL="685800" lvl="2" indent="0">
              <a:buNone/>
            </a:pPr>
            <a:r>
              <a:rPr lang="fr-FR" sz="1100" b="1" dirty="0">
                <a:latin typeface="Century Gothic" panose="020B0502020202020204" pitchFamily="34" charset="0"/>
                <a:cs typeface="Arial Narrow"/>
              </a:rPr>
              <a:t>EOSC-</a:t>
            </a:r>
            <a:r>
              <a:rPr lang="fr-FR" sz="1100" b="1" dirty="0" err="1">
                <a:latin typeface="Century Gothic" panose="020B0502020202020204" pitchFamily="34" charset="0"/>
                <a:cs typeface="Arial Narrow"/>
              </a:rPr>
              <a:t>Pillar</a:t>
            </a:r>
            <a:r>
              <a:rPr lang="fr-FR" sz="1100" dirty="0">
                <a:latin typeface="Century Gothic" panose="020B0502020202020204" pitchFamily="34" charset="0"/>
                <a:cs typeface="Arial Narrow"/>
              </a:rPr>
              <a:t> : gouvernance nationale et </a:t>
            </a:r>
            <a:r>
              <a:rPr lang="fr-FR" sz="1100" dirty="0" err="1">
                <a:latin typeface="Century Gothic" panose="020B0502020202020204" pitchFamily="34" charset="0"/>
                <a:cs typeface="Arial Narrow"/>
              </a:rPr>
              <a:t>Eur</a:t>
            </a:r>
            <a:r>
              <a:rPr lang="fr-FR" sz="1100" dirty="0">
                <a:latin typeface="Century Gothic" panose="020B0502020202020204" pitchFamily="34" charset="0"/>
                <a:cs typeface="Arial Narrow"/>
              </a:rPr>
              <a:t>. EOSC </a:t>
            </a:r>
            <a:r>
              <a:rPr lang="fr-FR" sz="800" dirty="0">
                <a:latin typeface="Century Gothic" panose="020B0502020202020204" pitchFamily="34" charset="0"/>
                <a:cs typeface="Arial Narrow"/>
              </a:rPr>
              <a:t>(INFRA-EOSC, 12 M€), coordination WP6 : 10 études de cas (FAIR Data and Services)</a:t>
            </a:r>
          </a:p>
          <a:p>
            <a:pPr marL="685800" lvl="2" indent="0">
              <a:buNone/>
            </a:pPr>
            <a:r>
              <a:rPr lang="fr-FR" sz="1100" dirty="0" err="1">
                <a:latin typeface="Century Gothic" panose="020B0502020202020204" pitchFamily="34" charset="0"/>
                <a:cs typeface="Arial Narrow"/>
              </a:rPr>
              <a:t>Seadatanet</a:t>
            </a:r>
            <a:r>
              <a:rPr lang="fr-FR" sz="1100" dirty="0">
                <a:latin typeface="Century Gothic" panose="020B0502020202020204" pitchFamily="34" charset="0"/>
                <a:cs typeface="Arial Narrow"/>
              </a:rPr>
              <a:t> - </a:t>
            </a:r>
            <a:r>
              <a:rPr lang="fr-FR" sz="1000" dirty="0" err="1">
                <a:latin typeface="Century Gothic" panose="020B0502020202020204" pitchFamily="34" charset="0"/>
                <a:cs typeface="Arial Narrow"/>
              </a:rPr>
              <a:t>SeadataCloud</a:t>
            </a:r>
            <a:r>
              <a:rPr lang="fr-FR" sz="1000" dirty="0">
                <a:latin typeface="Century Gothic" panose="020B0502020202020204" pitchFamily="34" charset="0"/>
                <a:cs typeface="Arial Narrow"/>
              </a:rPr>
              <a:t>, projet d’appui à l’Infra </a:t>
            </a:r>
            <a:r>
              <a:rPr lang="fr-FR" sz="800" dirty="0">
                <a:latin typeface="Century Gothic" panose="020B0502020202020204" pitchFamily="34" charset="0"/>
                <a:cs typeface="Arial Narrow"/>
              </a:rPr>
              <a:t>(10 M€)</a:t>
            </a:r>
          </a:p>
          <a:p>
            <a:pPr marL="685800" lvl="2" indent="0">
              <a:buNone/>
            </a:pPr>
            <a:r>
              <a:rPr lang="fr-FR" sz="1100" dirty="0">
                <a:latin typeface="Century Gothic" panose="020B0502020202020204" pitchFamily="34" charset="0"/>
                <a:cs typeface="Arial Narrow"/>
              </a:rPr>
              <a:t>Blue Cloud : EOSC </a:t>
            </a:r>
            <a:r>
              <a:rPr lang="fr-FR" sz="1100" dirty="0" err="1">
                <a:latin typeface="Century Gothic" panose="020B0502020202020204" pitchFamily="34" charset="0"/>
                <a:cs typeface="Arial Narrow"/>
              </a:rPr>
              <a:t>ocean</a:t>
            </a:r>
            <a:r>
              <a:rPr lang="fr-FR" sz="1100" dirty="0">
                <a:latin typeface="Century Gothic" panose="020B0502020202020204" pitchFamily="34" charset="0"/>
                <a:cs typeface="Arial Narrow"/>
              </a:rPr>
              <a:t> </a:t>
            </a:r>
            <a:r>
              <a:rPr lang="fr-FR" sz="800" dirty="0">
                <a:latin typeface="Century Gothic" panose="020B0502020202020204" pitchFamily="34" charset="0"/>
                <a:cs typeface="Arial Narrow"/>
              </a:rPr>
              <a:t>(10 M€) Ifremer/</a:t>
            </a:r>
            <a:r>
              <a:rPr lang="fr-FR" sz="800" dirty="0" err="1">
                <a:latin typeface="Century Gothic" panose="020B0502020202020204" pitchFamily="34" charset="0"/>
                <a:cs typeface="Arial Narrow"/>
              </a:rPr>
              <a:t>Odatis</a:t>
            </a:r>
            <a:r>
              <a:rPr lang="fr-FR" sz="800" dirty="0">
                <a:latin typeface="Century Gothic" panose="020B0502020202020204" pitchFamily="34" charset="0"/>
                <a:cs typeface="Arial Narrow"/>
              </a:rPr>
              <a:t>, CNRS, Sorbonne </a:t>
            </a:r>
            <a:r>
              <a:rPr lang="fr-FR" sz="800" dirty="0" err="1">
                <a:latin typeface="Century Gothic" panose="020B0502020202020204" pitchFamily="34" charset="0"/>
                <a:cs typeface="Arial Narrow"/>
              </a:rPr>
              <a:t>Univ</a:t>
            </a:r>
            <a:r>
              <a:rPr lang="fr-FR" sz="800" dirty="0">
                <a:latin typeface="Century Gothic" panose="020B0502020202020204" pitchFamily="34" charset="0"/>
                <a:cs typeface="Arial Narrow"/>
              </a:rPr>
              <a:t>. Mercator-</a:t>
            </a:r>
            <a:r>
              <a:rPr lang="fr-FR" sz="800" dirty="0" err="1">
                <a:latin typeface="Century Gothic" panose="020B0502020202020204" pitchFamily="34" charset="0"/>
                <a:cs typeface="Arial Narrow"/>
              </a:rPr>
              <a:t>Ocean</a:t>
            </a:r>
            <a:r>
              <a:rPr lang="fr-FR" sz="800" dirty="0">
                <a:latin typeface="Century Gothic" panose="020B0502020202020204" pitchFamily="34" charset="0"/>
                <a:cs typeface="Arial Narrow"/>
              </a:rPr>
              <a:t>, ….</a:t>
            </a:r>
          </a:p>
          <a:p>
            <a:pPr marL="685800" lvl="2" indent="0">
              <a:buNone/>
            </a:pPr>
            <a:r>
              <a:rPr lang="fr-FR" sz="1050" kern="0" spc="-23" dirty="0">
                <a:latin typeface="Century Gothic" panose="020B0502020202020204" pitchFamily="34" charset="0"/>
                <a:ea typeface="ヒラギノ角ゴ ProN W3"/>
                <a:sym typeface="Times New Roman" charset="0"/>
              </a:rPr>
              <a:t>FAIR EASE </a:t>
            </a:r>
            <a:r>
              <a:rPr lang="fr-FR" sz="900" kern="0" spc="-23" dirty="0">
                <a:latin typeface="Century Gothic" panose="020B0502020202020204" pitchFamily="34" charset="0"/>
                <a:ea typeface="ヒラギノ角ゴ ProN W3"/>
                <a:sym typeface="Times New Roman" charset="0"/>
              </a:rPr>
              <a:t>(INFRA-EOSC 01-04) : 5 M€, 25 partenaires,  coordination Data Terra</a:t>
            </a:r>
            <a:endParaRPr lang="fr-FR" sz="1050" kern="0" spc="-23" dirty="0">
              <a:latin typeface="Century Gothic" panose="020B0502020202020204" pitchFamily="34" charset="0"/>
              <a:ea typeface="ヒラギノ角ゴ ProN W3"/>
              <a:sym typeface="Times New Roman" charset="0"/>
            </a:endParaRPr>
          </a:p>
          <a:p>
            <a:pPr marL="685800" lvl="2" indent="0">
              <a:buNone/>
            </a:pPr>
            <a:r>
              <a:rPr lang="fr-FR" sz="1050" kern="0" spc="-23" dirty="0">
                <a:latin typeface="Century Gothic" panose="020B0502020202020204" pitchFamily="34" charset="0"/>
                <a:ea typeface="ヒラギノ角ゴ ProN W3"/>
                <a:sym typeface="Times New Roman" charset="0"/>
              </a:rPr>
              <a:t>FAIR IMPACT </a:t>
            </a:r>
            <a:r>
              <a:rPr lang="fr-FR" sz="900" kern="0" spc="-23" dirty="0">
                <a:latin typeface="Century Gothic" panose="020B0502020202020204" pitchFamily="34" charset="0"/>
                <a:ea typeface="ヒラギノ角ゴ ProN W3"/>
                <a:sym typeface="Times New Roman" charset="0"/>
              </a:rPr>
              <a:t>(INFRA-EOSC 01-05)</a:t>
            </a:r>
            <a:endParaRPr lang="fr-FR" sz="1200" dirty="0">
              <a:latin typeface="Century Gothic" panose="020B0502020202020204" pitchFamily="34" charset="0"/>
              <a:cs typeface="Arial Narrow"/>
            </a:endParaRPr>
          </a:p>
          <a:p>
            <a:pPr marL="685800" lvl="2" indent="0">
              <a:buNone/>
            </a:pPr>
            <a:r>
              <a:rPr lang="fr-FR" sz="1200" dirty="0" err="1">
                <a:latin typeface="Century Gothic" panose="020B0502020202020204" pitchFamily="34" charset="0"/>
                <a:cs typeface="Arial Narrow"/>
              </a:rPr>
              <a:t>Copernicus</a:t>
            </a:r>
            <a:r>
              <a:rPr lang="fr-FR" sz="1200" dirty="0">
                <a:latin typeface="Century Gothic" panose="020B0502020202020204" pitchFamily="34" charset="0"/>
                <a:cs typeface="Arial Narrow"/>
              </a:rPr>
              <a:t> : </a:t>
            </a:r>
            <a:r>
              <a:rPr lang="fr-FR" sz="1050" dirty="0">
                <a:latin typeface="Century Gothic" panose="020B0502020202020204" pitchFamily="34" charset="0"/>
                <a:cs typeface="Arial Narrow"/>
              </a:rPr>
              <a:t>services C3S, CAMS, Land, Marine, …</a:t>
            </a:r>
          </a:p>
          <a:p>
            <a:pPr marL="685800" lvl="2" indent="0">
              <a:buNone/>
            </a:pPr>
            <a:r>
              <a:rPr lang="fr-FR" sz="1100" b="1" kern="0" spc="-23" dirty="0">
                <a:latin typeface="Century Gothic" panose="020B0502020202020204" pitchFamily="34" charset="0"/>
                <a:ea typeface="ヒラギノ角ゴ ProN W3"/>
                <a:cs typeface="ヒラギノ角ゴ ProN W3"/>
                <a:sym typeface="Times New Roman" charset="0"/>
              </a:rPr>
              <a:t>EURO-HPC</a:t>
            </a:r>
            <a:r>
              <a:rPr lang="fr-FR" sz="1100" kern="0" spc="-23" dirty="0">
                <a:latin typeface="Century Gothic" panose="020B0502020202020204" pitchFamily="34" charset="0"/>
                <a:ea typeface="ヒラギノ角ゴ ProN W3"/>
                <a:cs typeface="ヒラギノ角ゴ ProN W3"/>
                <a:sym typeface="Times New Roman" charset="0"/>
              </a:rPr>
              <a:t> (CEA, GENCI, …) : 2 cas d’usages (Hydrologie, Urbain)</a:t>
            </a:r>
          </a:p>
          <a:p>
            <a:pPr marL="685800" lvl="2" indent="0">
              <a:buNone/>
            </a:pPr>
            <a:r>
              <a:rPr lang="fr-FR" sz="1100" b="1" kern="0" spc="-23" dirty="0">
                <a:latin typeface="Century Gothic" panose="020B0502020202020204" pitchFamily="34" charset="0"/>
                <a:ea typeface="ヒラギノ角ゴ ProN W3"/>
                <a:cs typeface="ヒラギノ角ゴ ProN W3"/>
                <a:sym typeface="Times New Roman" charset="0"/>
              </a:rPr>
              <a:t>CLUSSTER</a:t>
            </a:r>
            <a:r>
              <a:rPr lang="fr-FR" sz="1100" kern="0" spc="-23" dirty="0">
                <a:latin typeface="Century Gothic" panose="020B0502020202020204" pitchFamily="34" charset="0"/>
                <a:ea typeface="ヒラギノ角ゴ ProN W3"/>
                <a:cs typeface="ヒラギノ角ゴ ProN W3"/>
                <a:sym typeface="Times New Roman" charset="0"/>
              </a:rPr>
              <a:t> (ATOS, GENCI, CNRS, CS-Group, OVH,…) : partenaire associé</a:t>
            </a:r>
          </a:p>
          <a:p>
            <a:pPr marL="685800" lvl="2" indent="0">
              <a:buNone/>
            </a:pPr>
            <a:r>
              <a:rPr lang="fr-FR" sz="1100" kern="0" spc="-23" dirty="0">
                <a:latin typeface="Century Gothic" panose="020B0502020202020204" pitchFamily="34" charset="0"/>
                <a:ea typeface="ヒラギノ角ゴ ProN W3"/>
                <a:cs typeface="ヒラギノ角ゴ ProN W3"/>
                <a:sym typeface="Times New Roman" charset="0"/>
              </a:rPr>
              <a:t>ANR Flash (open science) </a:t>
            </a:r>
            <a:r>
              <a:rPr lang="fr-FR" sz="900" kern="0" spc="-23" dirty="0">
                <a:latin typeface="Century Gothic" panose="020B0502020202020204" pitchFamily="34" charset="0"/>
                <a:ea typeface="ヒラギノ角ゴ ProN W3"/>
                <a:cs typeface="ヒラギノ角ゴ ProN W3"/>
                <a:sym typeface="Times New Roman" charset="0"/>
              </a:rPr>
              <a:t>: </a:t>
            </a:r>
            <a:r>
              <a:rPr lang="fr-FR" sz="700" kern="0" spc="-23" dirty="0">
                <a:latin typeface="Century Gothic" panose="020B0502020202020204" pitchFamily="34" charset="0"/>
                <a:ea typeface="ヒラギノ角ゴ ProN W3"/>
                <a:cs typeface="ヒラギノ角ゴ ProN W3"/>
                <a:sym typeface="Times New Roman" charset="0"/>
              </a:rPr>
              <a:t>4 projets : </a:t>
            </a:r>
            <a:r>
              <a:rPr lang="fr-FR" sz="700" kern="0" spc="-23" dirty="0" err="1">
                <a:latin typeface="Century Gothic" panose="020B0502020202020204" pitchFamily="34" charset="0"/>
                <a:ea typeface="ヒラギノ角ゴ ProN W3"/>
                <a:cs typeface="ヒラギノ角ゴ ProN W3"/>
                <a:sym typeface="Times New Roman" charset="0"/>
              </a:rPr>
              <a:t>FAIRisation</a:t>
            </a:r>
            <a:r>
              <a:rPr lang="fr-FR" sz="700" kern="0" spc="-23" dirty="0">
                <a:latin typeface="Century Gothic" panose="020B0502020202020204" pitchFamily="34" charset="0"/>
                <a:ea typeface="ヒラギノ角ゴ ProN W3"/>
                <a:cs typeface="ヒラギノ角ゴ ProN W3"/>
                <a:sym typeface="Times New Roman" charset="0"/>
              </a:rPr>
              <a:t>, certification</a:t>
            </a:r>
          </a:p>
          <a:p>
            <a:pPr marL="685800" lvl="2" indent="0">
              <a:buNone/>
            </a:pPr>
            <a:endParaRPr lang="fr-FR" sz="600" dirty="0">
              <a:latin typeface="Century Gothic" panose="020B0502020202020204" pitchFamily="34" charset="0"/>
              <a:cs typeface="Arial Narrow"/>
            </a:endParaRPr>
          </a:p>
          <a:p>
            <a:pPr marL="685800" lvl="2" indent="0">
              <a:buNone/>
            </a:pPr>
            <a:r>
              <a:rPr lang="fr-FR" sz="1100" dirty="0">
                <a:latin typeface="Century Gothic" panose="020B0502020202020204" pitchFamily="34" charset="0"/>
                <a:cs typeface="Arial Narrow"/>
              </a:rPr>
              <a:t>GO-FAIR IN : GAIA Data In </a:t>
            </a:r>
            <a:r>
              <a:rPr lang="fr-FR" sz="800" dirty="0">
                <a:latin typeface="Century Gothic" panose="020B0502020202020204" pitchFamily="34" charset="0"/>
                <a:cs typeface="Arial Narrow"/>
              </a:rPr>
              <a:t>(global </a:t>
            </a:r>
            <a:r>
              <a:rPr lang="fr-FR" sz="800" dirty="0" err="1">
                <a:latin typeface="Century Gothic" panose="020B0502020202020204" pitchFamily="34" charset="0"/>
                <a:cs typeface="Arial Narrow"/>
              </a:rPr>
              <a:t>integrated</a:t>
            </a:r>
            <a:r>
              <a:rPr lang="fr-FR" sz="800" dirty="0">
                <a:latin typeface="Century Gothic" panose="020B0502020202020204" pitchFamily="34" charset="0"/>
                <a:cs typeface="Arial Narrow"/>
              </a:rPr>
              <a:t> Data </a:t>
            </a:r>
            <a:r>
              <a:rPr lang="fr-FR" sz="800" dirty="0" err="1">
                <a:latin typeface="Century Gothic" panose="020B0502020202020204" pitchFamily="34" charset="0"/>
                <a:cs typeface="Arial Narrow"/>
              </a:rPr>
              <a:t>Impl</a:t>
            </a:r>
            <a:r>
              <a:rPr lang="fr-FR" sz="800" dirty="0">
                <a:latin typeface="Century Gothic" panose="020B0502020202020204" pitchFamily="34" charset="0"/>
                <a:cs typeface="Arial Narrow"/>
              </a:rPr>
              <a:t>. Net.)</a:t>
            </a:r>
          </a:p>
          <a:p>
            <a:pPr marL="685800" lvl="2" indent="0">
              <a:buNone/>
            </a:pPr>
            <a:r>
              <a:rPr lang="fr" sz="1100" dirty="0">
                <a:latin typeface="Century Gothic"/>
              </a:rPr>
              <a:t>GEO : programme </a:t>
            </a:r>
            <a:r>
              <a:rPr lang="fr" sz="1100" dirty="0" err="1">
                <a:latin typeface="Century Gothic"/>
              </a:rPr>
              <a:t>Board</a:t>
            </a:r>
            <a:r>
              <a:rPr lang="fr" sz="1100" dirty="0">
                <a:latin typeface="Century Gothic"/>
              </a:rPr>
              <a:t>, </a:t>
            </a:r>
            <a:r>
              <a:rPr lang="fr" sz="1100" dirty="0" err="1">
                <a:latin typeface="Century Gothic"/>
              </a:rPr>
              <a:t>Working</a:t>
            </a:r>
            <a:r>
              <a:rPr lang="fr" sz="1100" dirty="0">
                <a:latin typeface="Century Gothic"/>
              </a:rPr>
              <a:t> Group, initiatives, …</a:t>
            </a:r>
          </a:p>
          <a:p>
            <a:pPr marL="685800" lvl="2" indent="0">
              <a:buNone/>
            </a:pPr>
            <a:endParaRPr lang="fr-FR" sz="1000" dirty="0">
              <a:latin typeface="Century Gothic" panose="020B0502020202020204" pitchFamily="34" charset="0"/>
              <a:cs typeface="Arial Narrow"/>
            </a:endParaRPr>
          </a:p>
        </p:txBody>
      </p:sp>
      <p:pic>
        <p:nvPicPr>
          <p:cNvPr id="7" name="Image 6" descr="Capture d’écran 2018-04-23 à 21.37.18.png">
            <a:extLst>
              <a:ext uri="{FF2B5EF4-FFF2-40B4-BE49-F238E27FC236}">
                <a16:creationId xmlns:a16="http://schemas.microsoft.com/office/drawing/2014/main" id="{34E9D02A-979F-C84B-9064-2716F13A56B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0049" y="1037214"/>
            <a:ext cx="1575247" cy="106751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54442B0-894B-0448-A706-59F99E11626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4293" y="2175804"/>
            <a:ext cx="808307" cy="3886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674EA8C-BCDC-264A-8601-778CAEBF429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7524" y="732323"/>
            <a:ext cx="435076" cy="28947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B74EF91-F082-F247-A98B-7863E6E9D5B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4476" y="2680581"/>
            <a:ext cx="756630" cy="59449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8125B34-5C1A-334A-9897-BC3B0200803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8231" y="847370"/>
            <a:ext cx="772239" cy="309768"/>
          </a:xfrm>
          <a:prstGeom prst="rect">
            <a:avLst/>
          </a:prstGeom>
        </p:spPr>
      </p:pic>
      <p:pic>
        <p:nvPicPr>
          <p:cNvPr id="15" name="Image 14" descr="go fair logo.jpg">
            <a:extLst>
              <a:ext uri="{FF2B5EF4-FFF2-40B4-BE49-F238E27FC236}">
                <a16:creationId xmlns:a16="http://schemas.microsoft.com/office/drawing/2014/main" id="{93FD877D-6E9F-FF4F-A6DA-2B1DA1208AE5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3788" y="3571996"/>
            <a:ext cx="699116" cy="41027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91C7594-FF1F-B549-B4F5-4FDF7B3A5520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7068" y="1509564"/>
            <a:ext cx="905555" cy="31384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2B3BCFB-4695-5245-B12F-D041E3325DF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0015" y="3290998"/>
            <a:ext cx="830873" cy="19813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0093026-121F-1242-A8B2-84ED5165010B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6885" y="2680581"/>
            <a:ext cx="896091" cy="597394"/>
          </a:xfrm>
          <a:prstGeom prst="rect">
            <a:avLst/>
          </a:prstGeom>
        </p:spPr>
      </p:pic>
      <p:sp>
        <p:nvSpPr>
          <p:cNvPr id="18" name="Espace réservé du numéro de diapositive 3">
            <a:extLst>
              <a:ext uri="{FF2B5EF4-FFF2-40B4-BE49-F238E27FC236}">
                <a16:creationId xmlns:a16="http://schemas.microsoft.com/office/drawing/2014/main" id="{A917EB8D-5A0F-6A41-BEEF-D78FDEF13F91}"/>
              </a:ext>
            </a:extLst>
          </p:cNvPr>
          <p:cNvSpPr txBox="1">
            <a:spLocks/>
          </p:cNvSpPr>
          <p:nvPr/>
        </p:nvSpPr>
        <p:spPr>
          <a:xfrm>
            <a:off x="8616835" y="4704250"/>
            <a:ext cx="349365" cy="230947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Geneva"/>
                <a:cs typeface="Geneva"/>
              </a:defRPr>
            </a:lvl9pPr>
          </a:lstStyle>
          <a:p>
            <a:pPr>
              <a:defRPr/>
            </a:pPr>
            <a:fld id="{8F615437-563F-4116-8E19-2DDAEE68CAFA}" type="slidenum">
              <a:rPr lang="fr-FR" sz="1100" i="1">
                <a:latin typeface="Century Gothic" panose="020B0502020202020204" pitchFamily="34" charset="0"/>
              </a:rPr>
              <a:pPr>
                <a:defRPr/>
              </a:pPr>
              <a:t>11</a:t>
            </a:fld>
            <a:endParaRPr lang="fr-FR" sz="1100" i="1" dirty="0">
              <a:latin typeface="Century Gothic" panose="020B0502020202020204" pitchFamily="34" charset="0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F494A3FC-321B-884E-BF49-B249121C62F7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0824" y="3835083"/>
            <a:ext cx="1468964" cy="33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86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E6C254AD-E2B4-EA19-FFC4-5E57883CC6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851"/>
            <a:ext cx="9144000" cy="5143500"/>
          </a:xfrm>
          <a:prstGeom prst="rect">
            <a:avLst/>
          </a:prstGeom>
          <a:solidFill>
            <a:srgbClr val="20124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sz="1050"/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FD2392C3-D4EE-EF88-7C81-FF6174653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540" y="107754"/>
            <a:ext cx="8874919" cy="49327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sz="1050" dirty="0"/>
          </a:p>
        </p:txBody>
      </p:sp>
      <p:sp>
        <p:nvSpPr>
          <p:cNvPr id="8196" name="Rectangle 4">
            <a:extLst>
              <a:ext uri="{FF2B5EF4-FFF2-40B4-BE49-F238E27FC236}">
                <a16:creationId xmlns:a16="http://schemas.microsoft.com/office/drawing/2014/main" id="{D02CB533-64C9-7E83-35F5-2D9A669625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9557" y="314461"/>
            <a:ext cx="1007269" cy="403622"/>
          </a:xfrm>
          <a:prstGeom prst="rect">
            <a:avLst/>
          </a:prstGeom>
          <a:blipFill dpi="0" rotWithShape="0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sz="1050"/>
          </a:p>
        </p:txBody>
      </p:sp>
      <p:sp>
        <p:nvSpPr>
          <p:cNvPr id="8220" name="AutoShape 28">
            <a:extLst>
              <a:ext uri="{FF2B5EF4-FFF2-40B4-BE49-F238E27FC236}">
                <a16:creationId xmlns:a16="http://schemas.microsoft.com/office/drawing/2014/main" id="{ACCF4A69-07DA-0AA5-A56A-02C6B2BD7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4729" y="1368164"/>
            <a:ext cx="2715815" cy="2164556"/>
          </a:xfrm>
          <a:custGeom>
            <a:avLst/>
            <a:gdLst>
              <a:gd name="G0" fmla="*/ 10061 1 2"/>
              <a:gd name="G1" fmla="*/ 1 48365 11520"/>
              <a:gd name="G2" fmla="*/ G1 32767 1"/>
              <a:gd name="G3" fmla="*/ G2 1 32767"/>
              <a:gd name="G4" fmla="cos G0 G3"/>
              <a:gd name="G5" fmla="*/ 8020 1 2"/>
              <a:gd name="G6" fmla="*/ 1 48365 11520"/>
              <a:gd name="G7" fmla="*/ G6 32767 1"/>
              <a:gd name="G8" fmla="*/ G7 1 32767"/>
              <a:gd name="G9" fmla="sin G5 G8"/>
              <a:gd name="G10" fmla="*/ 10061 1 2"/>
              <a:gd name="G11" fmla="+- G10 0 G4"/>
              <a:gd name="G12" fmla="+- G10 G4 0"/>
              <a:gd name="G13" fmla="+- G12 0 0"/>
              <a:gd name="G14" fmla="*/ 8020 1 2"/>
              <a:gd name="G15" fmla="+- G14 0 G9"/>
              <a:gd name="G16" fmla="+- G14 G9 0"/>
              <a:gd name="G17" fmla="+- G16 0 0"/>
              <a:gd name="G18" fmla="+- 8020 0 0"/>
              <a:gd name="G19" fmla="+- 10061 0 0"/>
              <a:gd name="G20" fmla="+- 180 0 0"/>
              <a:gd name="G21" fmla="+- 90 0 0"/>
              <a:gd name="G22" fmla="+- 270 0 0"/>
              <a:gd name="G23" fmla="+- 90 0 0"/>
              <a:gd name="G24" fmla="+- 0 0 0"/>
              <a:gd name="G25" fmla="+- 90 0 0"/>
              <a:gd name="G26" fmla="+- 90 0 0"/>
              <a:gd name="G27" fmla="+- 9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4010"/>
                </a:moveTo>
                <a:lnTo>
                  <a:pt x="5031" y="4010"/>
                </a:lnTo>
                <a:lnTo>
                  <a:pt x="180" y="90"/>
                </a:lnTo>
                <a:lnTo>
                  <a:pt x="5031" y="4010"/>
                </a:lnTo>
                <a:lnTo>
                  <a:pt x="270" y="90"/>
                </a:lnTo>
                <a:close/>
              </a:path>
            </a:pathLst>
          </a:custGeom>
          <a:noFill/>
          <a:ln w="19080" cap="flat">
            <a:solidFill>
              <a:srgbClr val="01B8A5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sz="1050"/>
          </a:p>
        </p:txBody>
      </p:sp>
      <p:sp>
        <p:nvSpPr>
          <p:cNvPr id="24" name="Rectangle 5">
            <a:extLst>
              <a:ext uri="{FF2B5EF4-FFF2-40B4-BE49-F238E27FC236}">
                <a16:creationId xmlns:a16="http://schemas.microsoft.com/office/drawing/2014/main" id="{CADDD7FF-FD2F-3B35-6FCC-123158CC8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506" y="325176"/>
            <a:ext cx="8110538" cy="452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Noto Sans SC Regular" charset="0"/>
                <a:cs typeface="Noto Sans SC Regular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Noto Sans SC Regular" charset="0"/>
                <a:cs typeface="Noto Sans SC Regular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Noto Sans SC Regular" charset="0"/>
                <a:cs typeface="Noto Sans SC Regular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Noto Sans SC Regular" charset="0"/>
                <a:cs typeface="Noto Sans SC Regular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Noto Sans SC Regular" charset="0"/>
                <a:cs typeface="Noto Sans SC Regular" charset="0"/>
              </a:defRPr>
            </a:lvl5pPr>
            <a:lvl6pPr marL="2514600" indent="-228600" fontAlgn="base" hangingPunct="0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Noto Sans SC Regular" charset="0"/>
                <a:cs typeface="Noto Sans SC Regular" charset="0"/>
              </a:defRPr>
            </a:lvl6pPr>
            <a:lvl7pPr marL="2971800" indent="-228600" fontAlgn="base" hangingPunct="0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Noto Sans SC Regular" charset="0"/>
                <a:cs typeface="Noto Sans SC Regular" charset="0"/>
              </a:defRPr>
            </a:lvl7pPr>
            <a:lvl8pPr marL="3429000" indent="-228600" fontAlgn="base" hangingPunct="0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Noto Sans SC Regular" charset="0"/>
                <a:cs typeface="Noto Sans SC Regular" charset="0"/>
              </a:defRPr>
            </a:lvl8pPr>
            <a:lvl9pPr marL="3886200" indent="-228600" fontAlgn="base" hangingPunct="0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Noto Sans SC Regular" charset="0"/>
                <a:cs typeface="Noto Sans SC Regular" charset="0"/>
              </a:defRPr>
            </a:lvl9pPr>
          </a:lstStyle>
          <a:p>
            <a:pPr>
              <a:spcBef>
                <a:spcPts val="1135"/>
              </a:spcBef>
            </a:pPr>
            <a:r>
              <a:rPr lang="en-US" altLang="fr-FR" sz="1800" b="1" dirty="0">
                <a:solidFill>
                  <a:srgbClr val="00B8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TERRA au sein </a:t>
            </a:r>
            <a:r>
              <a:rPr lang="en-US" altLang="fr-FR" sz="1800" b="1" dirty="0" err="1">
                <a:solidFill>
                  <a:srgbClr val="00B8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d’EOSC</a:t>
            </a:r>
            <a:endParaRPr lang="en-US" altLang="fr-FR" sz="1800" b="1" dirty="0">
              <a:solidFill>
                <a:srgbClr val="00B8A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Google Shape;138;p27">
            <a:extLst>
              <a:ext uri="{FF2B5EF4-FFF2-40B4-BE49-F238E27FC236}">
                <a16:creationId xmlns:a16="http://schemas.microsoft.com/office/drawing/2014/main" id="{595B8C8A-FD10-4D0D-A01F-1FA902876621}"/>
              </a:ext>
            </a:extLst>
          </p:cNvPr>
          <p:cNvSpPr/>
          <p:nvPr/>
        </p:nvSpPr>
        <p:spPr>
          <a:xfrm>
            <a:off x="217532" y="758126"/>
            <a:ext cx="4179496" cy="692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104775"/>
            <a:r>
              <a:rPr lang="fr-FR" sz="1050" dirty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=&gt; constituer le </a:t>
            </a:r>
            <a:r>
              <a:rPr lang="fr-FR" sz="1050" dirty="0" err="1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noeud</a:t>
            </a:r>
            <a:r>
              <a:rPr lang="fr-FR" sz="1050" dirty="0"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 EOSC français dans les thématiques du système Terre, environnement et biodiversité</a:t>
            </a:r>
            <a:endParaRPr lang="fr" sz="1050" dirty="0">
              <a:solidFill>
                <a:schemeClr val="dk1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  <a:p>
            <a:pPr marL="104775"/>
            <a:r>
              <a:rPr lang="fr-FR" sz="1050" b="1" dirty="0">
                <a:solidFill>
                  <a:schemeClr val="dk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=&gt; Ensemble de services intégrés au portail EOSC</a:t>
            </a:r>
            <a:endParaRPr lang="fr" sz="1050" dirty="0">
              <a:solidFill>
                <a:schemeClr val="dk1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  <a:p>
            <a:pPr marL="233363" indent="-128588">
              <a:buFontTx/>
              <a:buChar char="-"/>
            </a:pPr>
            <a:endParaRPr lang="fr" sz="105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33363" indent="-128588">
              <a:buFontTx/>
              <a:buChar char="-"/>
            </a:pPr>
            <a:endParaRPr sz="105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indent="-171450">
              <a:buClr>
                <a:schemeClr val="dk1"/>
              </a:buClr>
              <a:buSzPts val="1400"/>
            </a:pPr>
            <a:endParaRPr sz="105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98A4750-DAA1-95CC-AD96-B865E8E454B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5444" y="758125"/>
            <a:ext cx="3751582" cy="1656587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0A7EBA30-ED04-22D4-11F6-CC5D045A796E}"/>
              </a:ext>
            </a:extLst>
          </p:cNvPr>
          <p:cNvSpPr txBox="1">
            <a:spLocks/>
          </p:cNvSpPr>
          <p:nvPr/>
        </p:nvSpPr>
        <p:spPr bwMode="auto">
          <a:xfrm>
            <a:off x="5176344" y="2445544"/>
            <a:ext cx="7886700" cy="477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marL="742950" indent="-285750" algn="l" rtl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l" rtl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l" rtl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l" rtl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fontAlgn="base" hangingPunct="0">
              <a:lnSpc>
                <a:spcPct val="9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IE" sz="1050" dirty="0"/>
              <a:t>EOSC infrastructure node at the European level</a:t>
            </a:r>
            <a:endParaRPr lang="en-GB" sz="1050" dirty="0"/>
          </a:p>
        </p:txBody>
      </p:sp>
      <p:pic>
        <p:nvPicPr>
          <p:cNvPr id="8" name="Picture 22">
            <a:extLst>
              <a:ext uri="{FF2B5EF4-FFF2-40B4-BE49-F238E27FC236}">
                <a16:creationId xmlns:a16="http://schemas.microsoft.com/office/drawing/2014/main" id="{9F9963EC-E69D-7E80-453F-479C15A999B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7771" y="102986"/>
            <a:ext cx="1342025" cy="112900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F1681A3-797B-C25D-CC8B-94908ED6439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2686" y="2740600"/>
            <a:ext cx="3309273" cy="222081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F2BB147-DFAE-17DD-4DD8-3E21D64AB0EE}"/>
              </a:ext>
            </a:extLst>
          </p:cNvPr>
          <p:cNvSpPr txBox="1"/>
          <p:nvPr/>
        </p:nvSpPr>
        <p:spPr>
          <a:xfrm>
            <a:off x="489930" y="2028346"/>
            <a:ext cx="4430973" cy="2915264"/>
          </a:xfrm>
          <a:prstGeom prst="rect">
            <a:avLst/>
          </a:prstGeom>
          <a:noFill/>
          <a:ln w="0">
            <a:noFill/>
          </a:ln>
        </p:spPr>
        <p:txBody>
          <a:bodyPr lIns="67500" tIns="33750" rIns="67500" bIns="33750" anchor="t">
            <a:noAutofit/>
          </a:bodyPr>
          <a:lstStyle/>
          <a:p>
            <a:pPr algn="just"/>
            <a:r>
              <a:rPr lang="fr-FR" sz="825" b="1" u="sng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FAIR EASE </a:t>
            </a:r>
            <a:r>
              <a:rPr lang="fr-FR" sz="825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(début le 01/09/2022, </a:t>
            </a:r>
            <a:r>
              <a:rPr lang="fr-FR" sz="825" spc="-1" dirty="0">
                <a:solidFill>
                  <a:schemeClr val="accent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5M€</a:t>
            </a:r>
            <a:r>
              <a:rPr lang="fr-FR" sz="825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26 partenaires, </a:t>
            </a:r>
            <a:r>
              <a:rPr lang="fr-FR" sz="825" spc="-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coord</a:t>
            </a:r>
            <a:r>
              <a:rPr lang="fr-FR" sz="825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Data Terra/CNRS A. Rizzo, IRD). Objectif : développer et exploiter des </a:t>
            </a:r>
            <a:r>
              <a:rPr lang="fr-FR" sz="825" spc="-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services distribués et intégrés d'observation et de modélisation du système Terre, de l'environnement et de la biodiversité</a:t>
            </a:r>
            <a:r>
              <a:rPr lang="fr-FR" sz="825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avec les communautés d'utilisateurs et les infrastructures de recherche ESFRI dans un cadre EOSC.  143 PM/</a:t>
            </a:r>
            <a:r>
              <a:rPr lang="fr-FR" sz="825" spc="-1" dirty="0">
                <a:solidFill>
                  <a:schemeClr val="accent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1,2M€</a:t>
            </a:r>
          </a:p>
          <a:p>
            <a:pPr algn="just"/>
            <a:endParaRPr lang="fr-FR" sz="825" spc="-1" dirty="0">
              <a:solidFill>
                <a:schemeClr val="accent6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fr-FR" sz="825" b="1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FAIR IMPACT </a:t>
            </a:r>
            <a:r>
              <a:rPr lang="fr-FR" sz="825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(début le 01/06/2022, 10M€, Coord.:  DANS). But : réaliser un FAIR EOSC « EOSC de données et de services FAIR », en soutenant la </a:t>
            </a:r>
            <a:r>
              <a:rPr lang="fr-FR" sz="825" spc="-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mise en œuvre des pratiques FAIR dans les communautés scientifiques</a:t>
            </a:r>
            <a:r>
              <a:rPr lang="fr-FR" sz="825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et les résultats de la recherche aux niveaux européen, nationaux et internationaux. </a:t>
            </a:r>
            <a:r>
              <a:rPr lang="fr-FR" sz="825" spc="-1" dirty="0">
                <a:solidFill>
                  <a:schemeClr val="accent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14PM</a:t>
            </a:r>
          </a:p>
          <a:p>
            <a:pPr algn="just"/>
            <a:endParaRPr lang="fr-FR" sz="825" spc="-1" dirty="0">
              <a:solidFill>
                <a:schemeClr val="accent6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fr-FR" sz="825" b="1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GEO INQUIRE </a:t>
            </a:r>
            <a:r>
              <a:rPr lang="fr-FR" sz="825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(début le 01/10/2022, 15M€, </a:t>
            </a:r>
            <a:r>
              <a:rPr lang="fr-FR" sz="825" spc="-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Coord</a:t>
            </a:r>
            <a:r>
              <a:rPr lang="fr-FR" sz="825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: GFZ). Accès aux observations, produits de </a:t>
            </a:r>
            <a:r>
              <a:rPr lang="fr-FR" sz="825" spc="-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données et services permettant la surveillance et la simulation des processus dynamiques dans la géosphère </a:t>
            </a:r>
            <a:r>
              <a:rPr lang="fr-FR" sz="825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à des niveaux de détail et de précision sans précédents. </a:t>
            </a:r>
            <a:r>
              <a:rPr lang="fr-FR" sz="825" spc="-1" dirty="0">
                <a:solidFill>
                  <a:schemeClr val="accent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8PM</a:t>
            </a:r>
          </a:p>
          <a:p>
            <a:pPr algn="just"/>
            <a:endParaRPr lang="fr-FR" sz="825" spc="-1" dirty="0">
              <a:solidFill>
                <a:schemeClr val="accent6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fr-FR" sz="825" b="1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DT GEO </a:t>
            </a:r>
            <a:r>
              <a:rPr lang="fr-FR" sz="825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(début le 01/09/2022, 10M€). </a:t>
            </a:r>
            <a:r>
              <a:rPr lang="fr-FR" sz="825" spc="-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fr-FR" sz="825" spc="-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éployer un prototype de jumeau numérique sur les extrêmes géophysiques</a:t>
            </a:r>
            <a:r>
              <a:rPr lang="fr-FR" sz="825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composé de « Digital </a:t>
            </a:r>
            <a:r>
              <a:rPr lang="fr-FR" sz="825" spc="-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Twin</a:t>
            </a:r>
            <a:r>
              <a:rPr lang="fr-FR" sz="825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Components » (DTC) interdépendants traitant des géo-risques liés aux tremblements de terre (naturels ou d'origine humaine), aux volcans et aux tsunamis déclenchés par des tremblements de terre ou des glissements de terrain. </a:t>
            </a:r>
            <a:r>
              <a:rPr lang="fr-FR" sz="825" spc="-1" dirty="0">
                <a:solidFill>
                  <a:schemeClr val="accent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4PM</a:t>
            </a:r>
          </a:p>
          <a:p>
            <a:pPr algn="just"/>
            <a:r>
              <a:rPr lang="fr-FR" sz="825" spc="-1" dirty="0" err="1">
                <a:solidFill>
                  <a:schemeClr val="accent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BioDT</a:t>
            </a:r>
            <a:r>
              <a:rPr lang="fr-FR" sz="825" spc="-1" dirty="0">
                <a:solidFill>
                  <a:schemeClr val="accent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fr-FR" sz="825" spc="-1" dirty="0" err="1">
                <a:solidFill>
                  <a:schemeClr val="accent6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InterTwin</a:t>
            </a:r>
            <a:endParaRPr lang="fr-FR" sz="825" spc="-1" dirty="0">
              <a:solidFill>
                <a:schemeClr val="accent6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fr-FR" sz="825" spc="-1" dirty="0">
              <a:solidFill>
                <a:schemeClr val="accent6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fr-FR" sz="825" b="1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ENVRI-HUB Next </a:t>
            </a:r>
            <a:r>
              <a:rPr lang="fr-FR" sz="825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(début le 01/10/2023, 5M€, Coord. : EGI). Construction du hub de données/méta données </a:t>
            </a:r>
            <a:r>
              <a:rPr lang="fr-FR" sz="825" spc="-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multidomaines</a:t>
            </a:r>
            <a:r>
              <a:rPr lang="fr-FR" sz="825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(Data Terra porteur des offres de services aux données des </a:t>
            </a:r>
            <a:r>
              <a:rPr lang="fr-FR" sz="825" spc="-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IRs</a:t>
            </a:r>
            <a:r>
              <a:rPr lang="fr-FR" sz="825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thématiques (Océan, Atmosphère, Surfaces continentales, ..), WP coordonné par EPOS </a:t>
            </a:r>
            <a:r>
              <a:rPr lang="fr-FR" sz="825" spc="-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Eur</a:t>
            </a:r>
            <a:r>
              <a:rPr lang="fr-FR" sz="825" spc="-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(CNR)</a:t>
            </a:r>
            <a:endParaRPr lang="fr-FR" sz="825" spc="-1" dirty="0">
              <a:solidFill>
                <a:schemeClr val="accent6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fr-FR" sz="825" spc="-1" dirty="0">
              <a:solidFill>
                <a:schemeClr val="accent6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89EFC38-B7A5-0A8E-2B00-9F508892B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007" y="1383440"/>
            <a:ext cx="4083986" cy="452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Noto Sans SC Regular" charset="0"/>
                <a:cs typeface="Noto Sans SC Regular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Noto Sans SC Regular" charset="0"/>
                <a:cs typeface="Noto Sans SC Regular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Noto Sans SC Regular" charset="0"/>
                <a:cs typeface="Noto Sans SC Regular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Noto Sans SC Regular" charset="0"/>
                <a:cs typeface="Noto Sans SC Regular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Noto Sans SC Regular" charset="0"/>
                <a:cs typeface="Noto Sans SC Regular" charset="0"/>
              </a:defRPr>
            </a:lvl5pPr>
            <a:lvl6pPr marL="2514600" indent="-228600" fontAlgn="base" hangingPunct="0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Noto Sans SC Regular" charset="0"/>
                <a:cs typeface="Noto Sans SC Regular" charset="0"/>
              </a:defRPr>
            </a:lvl6pPr>
            <a:lvl7pPr marL="2971800" indent="-228600" fontAlgn="base" hangingPunct="0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Noto Sans SC Regular" charset="0"/>
                <a:cs typeface="Noto Sans SC Regular" charset="0"/>
              </a:defRPr>
            </a:lvl7pPr>
            <a:lvl8pPr marL="3429000" indent="-228600" fontAlgn="base" hangingPunct="0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Noto Sans SC Regular" charset="0"/>
                <a:cs typeface="Noto Sans SC Regular" charset="0"/>
              </a:defRPr>
            </a:lvl8pPr>
            <a:lvl9pPr marL="3886200" indent="-228600" fontAlgn="base" hangingPunct="0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ea typeface="Noto Sans SC Regular" charset="0"/>
                <a:cs typeface="Noto Sans SC Regular" charset="0"/>
              </a:defRPr>
            </a:lvl9pPr>
          </a:lstStyle>
          <a:p>
            <a:pPr>
              <a:spcBef>
                <a:spcPts val="1135"/>
              </a:spcBef>
            </a:pPr>
            <a:r>
              <a:rPr lang="en-US" altLang="fr-FR" sz="1500" dirty="0" err="1">
                <a:solidFill>
                  <a:srgbClr val="00B8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Impliqué</a:t>
            </a:r>
            <a:r>
              <a:rPr lang="en-US" altLang="fr-FR" sz="1500" dirty="0">
                <a:solidFill>
                  <a:srgbClr val="00B8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dans de </a:t>
            </a:r>
            <a:r>
              <a:rPr lang="en-US" altLang="fr-FR" sz="1500" dirty="0" err="1">
                <a:solidFill>
                  <a:srgbClr val="00B8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nombreux</a:t>
            </a:r>
            <a:r>
              <a:rPr lang="en-US" altLang="fr-FR" sz="1500" dirty="0">
                <a:solidFill>
                  <a:srgbClr val="00B8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fr-FR" sz="1500" dirty="0" err="1">
                <a:solidFill>
                  <a:srgbClr val="00B8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projets</a:t>
            </a:r>
            <a:r>
              <a:rPr lang="en-US" altLang="fr-FR" sz="1500" dirty="0">
                <a:solidFill>
                  <a:srgbClr val="00B8A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EOSC via le CNRS-INSU</a:t>
            </a:r>
            <a:endParaRPr lang="en-US" altLang="fr-FR" sz="1500" b="1" dirty="0">
              <a:solidFill>
                <a:srgbClr val="00B8A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6091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307;p7"/>
          <p:cNvSpPr/>
          <p:nvPr/>
        </p:nvSpPr>
        <p:spPr>
          <a:xfrm>
            <a:off x="2094480" y="460800"/>
            <a:ext cx="3014280" cy="167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100" b="0" strike="noStrike" spc="-1">
                <a:solidFill>
                  <a:srgbClr val="2A2058"/>
                </a:solidFill>
                <a:latin typeface="Helvetica Neue"/>
                <a:ea typeface="Helvetica Neue"/>
              </a:rPr>
              <a:t>LOREM IPSUM LOREM</a:t>
            </a:r>
            <a:endParaRPr lang="fr-FR" sz="1100" b="0" strike="noStrike" spc="-1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94" name="Google Shape;309;p7"/>
          <p:cNvGrpSpPr/>
          <p:nvPr/>
        </p:nvGrpSpPr>
        <p:grpSpPr>
          <a:xfrm>
            <a:off x="0" y="-7837"/>
            <a:ext cx="9140400" cy="5140080"/>
            <a:chOff x="0" y="0"/>
            <a:chExt cx="9140400" cy="5140080"/>
          </a:xfrm>
        </p:grpSpPr>
        <p:sp>
          <p:nvSpPr>
            <p:cNvPr id="195" name="Google Shape;310;p7"/>
            <p:cNvSpPr/>
            <p:nvPr/>
          </p:nvSpPr>
          <p:spPr>
            <a:xfrm>
              <a:off x="0" y="0"/>
              <a:ext cx="9140400" cy="5140080"/>
            </a:xfrm>
            <a:prstGeom prst="rect">
              <a:avLst/>
            </a:prstGeom>
            <a:solidFill>
              <a:srgbClr val="1B786E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34200" tIns="34200" rIns="34200" bIns="34200" anchor="t">
              <a:noAutofit/>
            </a:bodyPr>
            <a:lstStyle/>
            <a:p>
              <a:pPr>
                <a:lnSpc>
                  <a:spcPct val="100000"/>
                </a:lnSpc>
                <a:buNone/>
                <a:tabLst>
                  <a:tab pos="0" algn="l"/>
                </a:tabLst>
              </a:pPr>
              <a:endParaRPr lang="fr-FR" sz="1400" b="0" strike="noStrike" spc="-1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  <p:sp>
          <p:nvSpPr>
            <p:cNvPr id="196" name="Google Shape;311;p7"/>
            <p:cNvSpPr/>
            <p:nvPr/>
          </p:nvSpPr>
          <p:spPr>
            <a:xfrm>
              <a:off x="134640" y="134640"/>
              <a:ext cx="8871480" cy="48697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34200" tIns="34200" rIns="34200" bIns="34200" anchor="t">
              <a:noAutofit/>
            </a:bodyPr>
            <a:lstStyle/>
            <a:p>
              <a:pPr>
                <a:lnSpc>
                  <a:spcPct val="100000"/>
                </a:lnSpc>
                <a:buNone/>
                <a:tabLst>
                  <a:tab pos="0" algn="l"/>
                </a:tabLst>
              </a:pPr>
              <a:endParaRPr lang="fr-FR" sz="1400" b="0" strike="noStrike" spc="-1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sp>
        <p:nvSpPr>
          <p:cNvPr id="198" name="Google Shape;313;p7"/>
          <p:cNvSpPr/>
          <p:nvPr/>
        </p:nvSpPr>
        <p:spPr>
          <a:xfrm rot="10800000">
            <a:off x="1456560" y="444960"/>
            <a:ext cx="360" cy="353880"/>
          </a:xfrm>
          <a:custGeom>
            <a:avLst/>
            <a:gdLst>
              <a:gd name="textAreaLeft" fmla="*/ 0 w 360"/>
              <a:gd name="textAreaRight" fmla="*/ 23040 w 360"/>
              <a:gd name="textAreaTop" fmla="*/ 0 h 353880"/>
              <a:gd name="textAreaBottom" fmla="*/ 356040 h 35388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2A2058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fr-FR" sz="1400" b="0" strike="noStrike" spc="-1">
              <a:solidFill>
                <a:srgbClr val="000000"/>
              </a:solidFill>
              <a:latin typeface="Calibri"/>
              <a:ea typeface="DejaVu Sans"/>
            </a:endParaRPr>
          </a:p>
        </p:txBody>
      </p:sp>
      <p:pic>
        <p:nvPicPr>
          <p:cNvPr id="199" name="Google Shape;314;p7"/>
          <p:cNvPicPr/>
          <p:nvPr/>
        </p:nvPicPr>
        <p:blipFill>
          <a:blip r:embed="rId3"/>
          <a:stretch/>
        </p:blipFill>
        <p:spPr>
          <a:xfrm>
            <a:off x="212040" y="291960"/>
            <a:ext cx="1119600" cy="951480"/>
          </a:xfrm>
          <a:prstGeom prst="rect">
            <a:avLst/>
          </a:prstGeom>
          <a:ln w="0">
            <a:noFill/>
          </a:ln>
        </p:spPr>
      </p:pic>
      <p:pic>
        <p:nvPicPr>
          <p:cNvPr id="200" name="Google Shape;315;p7"/>
          <p:cNvPicPr/>
          <p:nvPr/>
        </p:nvPicPr>
        <p:blipFill>
          <a:blip r:embed="rId4"/>
          <a:stretch/>
        </p:blipFill>
        <p:spPr>
          <a:xfrm>
            <a:off x="639720" y="3946680"/>
            <a:ext cx="788760" cy="614520"/>
          </a:xfrm>
          <a:prstGeom prst="rect">
            <a:avLst/>
          </a:prstGeom>
          <a:ln w="0">
            <a:noFill/>
          </a:ln>
        </p:spPr>
      </p:pic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1579320" y="497520"/>
            <a:ext cx="3597840" cy="244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400" b="1" strike="noStrike" spc="-1" dirty="0">
                <a:solidFill>
                  <a:srgbClr val="292056"/>
                </a:solidFill>
                <a:latin typeface="Century Gothic" panose="020B0502020202020204" pitchFamily="34" charset="0"/>
                <a:ea typeface="Helvetica Neue"/>
              </a:rPr>
              <a:t>PROJET PORTÉ PAR TROIS E-INFRASTRUCTURES DE RECHERCHE DU DOMAINE SYSTÈME TERRE ET ENVIRONNEMENT</a:t>
            </a:r>
            <a:endParaRPr lang="fr-FR" sz="1400" b="0" strike="noStrike" spc="-1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02" name="Google Shape;317;p7"/>
          <p:cNvSpPr/>
          <p:nvPr/>
        </p:nvSpPr>
        <p:spPr>
          <a:xfrm>
            <a:off x="1518840" y="1446840"/>
            <a:ext cx="3142080" cy="1661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1" strike="noStrike" spc="-1" dirty="0">
                <a:solidFill>
                  <a:schemeClr val="dk1"/>
                </a:solidFill>
                <a:latin typeface="Arial"/>
                <a:ea typeface="Arial"/>
              </a:rPr>
              <a:t>Data Terra </a:t>
            </a:r>
            <a:r>
              <a:rPr lang="fr-FR" sz="1200" b="0" strike="noStrike" spc="-1" dirty="0">
                <a:solidFill>
                  <a:schemeClr val="dk1"/>
                </a:solidFill>
                <a:latin typeface="Arial"/>
                <a:ea typeface="Arial"/>
              </a:rPr>
              <a:t>organise l'accès et les traitements intégrés de données d’observation, produits et services couvrant les différents compartiments du système Terre et leurs interactions</a:t>
            </a:r>
            <a:endParaRPr lang="fr-FR" sz="1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Google Shape;318;p7"/>
          <p:cNvSpPr/>
          <p:nvPr/>
        </p:nvSpPr>
        <p:spPr>
          <a:xfrm>
            <a:off x="1574640" y="3918960"/>
            <a:ext cx="3334320" cy="162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1" strike="noStrike" spc="-1" dirty="0" err="1">
                <a:solidFill>
                  <a:schemeClr val="dk1"/>
                </a:solidFill>
                <a:latin typeface="Arial"/>
                <a:ea typeface="Arial"/>
              </a:rPr>
              <a:t>CLIMERI</a:t>
            </a:r>
            <a:r>
              <a:rPr lang="fr-FR" sz="1200" b="1" strike="noStrike" spc="-1" dirty="0">
                <a:solidFill>
                  <a:schemeClr val="dk1"/>
                </a:solidFill>
                <a:latin typeface="Arial"/>
                <a:ea typeface="Arial"/>
              </a:rPr>
              <a:t>-France</a:t>
            </a:r>
            <a:r>
              <a:rPr lang="fr-FR" sz="1200" b="0" strike="noStrike" spc="-1" dirty="0">
                <a:solidFill>
                  <a:schemeClr val="dk1"/>
                </a:solidFill>
                <a:latin typeface="Arial"/>
                <a:ea typeface="Arial"/>
              </a:rPr>
              <a:t> produit des simulations numériques internationales pour le Programme Mondial de Recherche pour le Climat et met leurs résultats à la disposition de divers utilisateurs en France et à l’</a:t>
            </a:r>
            <a:r>
              <a:rPr lang="fr-FR" sz="1200" b="0" strike="noStrike" spc="-1" dirty="0" err="1">
                <a:solidFill>
                  <a:schemeClr val="dk1"/>
                </a:solidFill>
                <a:latin typeface="Arial"/>
                <a:ea typeface="Arial"/>
              </a:rPr>
              <a:t>étranger</a:t>
            </a:r>
            <a:r>
              <a:rPr lang="fr-FR" sz="1200" b="0" strike="noStrike" spc="-1" dirty="0">
                <a:solidFill>
                  <a:schemeClr val="dk1"/>
                </a:solidFill>
                <a:latin typeface="Arial"/>
                <a:ea typeface="Arial"/>
              </a:rPr>
              <a:t>.</a:t>
            </a:r>
            <a:endParaRPr lang="fr-FR" sz="1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Google Shape;319;p7"/>
          <p:cNvSpPr/>
          <p:nvPr/>
        </p:nvSpPr>
        <p:spPr>
          <a:xfrm>
            <a:off x="1574640" y="2615760"/>
            <a:ext cx="3142080" cy="162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1" strike="noStrike" spc="-1" dirty="0" err="1">
                <a:solidFill>
                  <a:schemeClr val="dk1"/>
                </a:solidFill>
                <a:latin typeface="Arial"/>
                <a:ea typeface="Arial"/>
              </a:rPr>
              <a:t>PNDB</a:t>
            </a:r>
            <a:r>
              <a:rPr lang="fr-FR" sz="1200" b="1" strike="noStrike" spc="-1" dirty="0">
                <a:solidFill>
                  <a:schemeClr val="dk1"/>
                </a:solidFill>
                <a:latin typeface="Arial"/>
                <a:ea typeface="Arial"/>
              </a:rPr>
              <a:t> </a:t>
            </a:r>
            <a:r>
              <a:rPr lang="fr-FR" sz="1200" b="0" strike="noStrike" spc="-1" dirty="0">
                <a:solidFill>
                  <a:schemeClr val="dk1"/>
                </a:solidFill>
                <a:latin typeface="Arial"/>
                <a:ea typeface="Arial"/>
              </a:rPr>
              <a:t>propose des outils &amp; services pour accompagner et faciliter la compréhension, le partage et l'utilisation des données de biodiversité produites pour et par les communautés de recherche.</a:t>
            </a:r>
            <a:endParaRPr lang="fr-FR" sz="12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1" strike="noStrike" spc="-1" dirty="0">
                <a:solidFill>
                  <a:srgbClr val="FF0000"/>
                </a:solidFill>
                <a:latin typeface="Arial"/>
                <a:ea typeface="Arial"/>
              </a:rPr>
              <a:t>&gt; EN 2024 5e pôle de DATA TERRA</a:t>
            </a:r>
            <a:endParaRPr lang="fr-FR" sz="1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5" name="Google Shape;320;p7"/>
          <p:cNvPicPr/>
          <p:nvPr/>
        </p:nvPicPr>
        <p:blipFill>
          <a:blip r:embed="rId5"/>
          <a:stretch/>
        </p:blipFill>
        <p:spPr>
          <a:xfrm>
            <a:off x="639720" y="1582200"/>
            <a:ext cx="788760" cy="766440"/>
          </a:xfrm>
          <a:prstGeom prst="rect">
            <a:avLst/>
          </a:prstGeom>
          <a:ln w="0">
            <a:noFill/>
          </a:ln>
        </p:spPr>
      </p:pic>
      <p:pic>
        <p:nvPicPr>
          <p:cNvPr id="207" name="Google Shape;322;p7"/>
          <p:cNvPicPr/>
          <p:nvPr/>
        </p:nvPicPr>
        <p:blipFill>
          <a:blip r:embed="rId6"/>
          <a:stretch/>
        </p:blipFill>
        <p:spPr>
          <a:xfrm>
            <a:off x="639720" y="2691720"/>
            <a:ext cx="788760" cy="627120"/>
          </a:xfrm>
          <a:prstGeom prst="rect">
            <a:avLst/>
          </a:prstGeom>
          <a:ln w="0">
            <a:noFill/>
          </a:ln>
        </p:spPr>
      </p:pic>
      <p:pic>
        <p:nvPicPr>
          <p:cNvPr id="208" name="Google Shape;323;p7"/>
          <p:cNvPicPr/>
          <p:nvPr/>
        </p:nvPicPr>
        <p:blipFill>
          <a:blip r:embed="rId7"/>
          <a:stretch/>
        </p:blipFill>
        <p:spPr>
          <a:xfrm>
            <a:off x="6648120" y="820080"/>
            <a:ext cx="2235240" cy="3162960"/>
          </a:xfrm>
          <a:prstGeom prst="rect">
            <a:avLst/>
          </a:prstGeom>
          <a:ln w="0">
            <a:noFill/>
          </a:ln>
        </p:spPr>
      </p:pic>
      <p:pic>
        <p:nvPicPr>
          <p:cNvPr id="209" name="Google Shape;324;p7"/>
          <p:cNvPicPr/>
          <p:nvPr/>
        </p:nvPicPr>
        <p:blipFill>
          <a:blip r:embed="rId8"/>
          <a:stretch/>
        </p:blipFill>
        <p:spPr>
          <a:xfrm>
            <a:off x="5402160" y="1733040"/>
            <a:ext cx="1431000" cy="1935360"/>
          </a:xfrm>
          <a:prstGeom prst="rect">
            <a:avLst/>
          </a:prstGeom>
          <a:ln w="0">
            <a:noFill/>
          </a:ln>
        </p:spPr>
      </p:pic>
      <p:sp>
        <p:nvSpPr>
          <p:cNvPr id="210" name="Google Shape;325;p7"/>
          <p:cNvSpPr/>
          <p:nvPr/>
        </p:nvSpPr>
        <p:spPr>
          <a:xfrm>
            <a:off x="5337000" y="798840"/>
            <a:ext cx="2996280" cy="156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algn="ctr">
              <a:lnSpc>
                <a:spcPct val="115000"/>
              </a:lnSpc>
              <a:buNone/>
              <a:tabLst>
                <a:tab pos="0" algn="l"/>
              </a:tabLst>
            </a:pPr>
            <a:r>
              <a:rPr lang="fr-FR" sz="1800" b="1" i="1" strike="noStrike" spc="-1" dirty="0">
                <a:solidFill>
                  <a:srgbClr val="1B786E"/>
                </a:solidFill>
                <a:latin typeface="Arial"/>
                <a:ea typeface="Arial"/>
              </a:rPr>
              <a:t>Infrastructure distribuée de services</a:t>
            </a:r>
            <a:endParaRPr lang="fr-FR" sz="1800" b="0" strike="noStrike" spc="-1" dirty="0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115000"/>
              </a:lnSpc>
              <a:buNone/>
              <a:tabLst>
                <a:tab pos="0" algn="l"/>
              </a:tabLst>
            </a:pPr>
            <a:endParaRPr lang="fr-FR" sz="1800" b="0" strike="noStrike" spc="-1" dirty="0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115000"/>
              </a:lnSpc>
              <a:buNone/>
              <a:tabLst>
                <a:tab pos="0" algn="l"/>
              </a:tabLst>
            </a:pPr>
            <a:endParaRPr lang="fr-FR" sz="1800" b="0" strike="noStrike" spc="-1" dirty="0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115000"/>
              </a:lnSpc>
              <a:buNone/>
              <a:tabLst>
                <a:tab pos="0" algn="l"/>
              </a:tabLst>
            </a:pPr>
            <a:r>
              <a:rPr lang="fr-FR" sz="700" b="1" strike="noStrike" spc="-1" dirty="0">
                <a:solidFill>
                  <a:srgbClr val="1B786E"/>
                </a:solidFill>
                <a:latin typeface="Arial"/>
                <a:ea typeface="Arial"/>
              </a:rPr>
              <a:t> </a:t>
            </a:r>
            <a:endParaRPr lang="fr-FR" sz="7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1" name="Google Shape;326;p7"/>
          <p:cNvSpPr/>
          <p:nvPr/>
        </p:nvSpPr>
        <p:spPr>
          <a:xfrm>
            <a:off x="5570280" y="3448800"/>
            <a:ext cx="2996280" cy="1305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200" b="1" strike="noStrike" spc="-1" dirty="0">
                <a:solidFill>
                  <a:srgbClr val="1B786E"/>
                </a:solidFill>
                <a:latin typeface="Century Gothic"/>
                <a:ea typeface="Century Gothic"/>
              </a:rPr>
              <a:t>Mettre en œuvre au plan national, européen et international une infrastructure distribuée de services innovante du domaine système Terre et environnement</a:t>
            </a:r>
            <a:endParaRPr lang="fr-FR" sz="1200" b="0" strike="noStrike" spc="-1" dirty="0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115000"/>
              </a:lnSpc>
              <a:buNone/>
              <a:tabLst>
                <a:tab pos="0" algn="l"/>
              </a:tabLst>
            </a:pPr>
            <a:endParaRPr lang="fr-FR" sz="12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288;p8"/>
          <p:cNvPicPr/>
          <p:nvPr/>
        </p:nvPicPr>
        <p:blipFill>
          <a:blip r:embed="rId3"/>
          <a:stretch/>
        </p:blipFill>
        <p:spPr>
          <a:xfrm>
            <a:off x="4489920" y="-1080"/>
            <a:ext cx="4630320" cy="5140080"/>
          </a:xfrm>
          <a:prstGeom prst="rect">
            <a:avLst/>
          </a:prstGeom>
          <a:ln w="0">
            <a:noFill/>
          </a:ln>
        </p:spPr>
      </p:pic>
      <p:sp>
        <p:nvSpPr>
          <p:cNvPr id="180" name="Google Shape;291;p 1"/>
          <p:cNvSpPr/>
          <p:nvPr/>
        </p:nvSpPr>
        <p:spPr>
          <a:xfrm>
            <a:off x="2526480" y="168301"/>
            <a:ext cx="1795320" cy="24795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0" rIns="0" bIns="0" anchor="t">
            <a:spAutoFit/>
          </a:bodyPr>
          <a:lstStyle/>
          <a:p>
            <a:pPr>
              <a:lnSpc>
                <a:spcPct val="125000"/>
              </a:lnSpc>
              <a:buNone/>
              <a:tabLst>
                <a:tab pos="0" algn="l"/>
              </a:tabLst>
            </a:pPr>
            <a:r>
              <a:rPr lang="fr-FR" sz="1400" b="1" strike="noStrike" spc="-1" dirty="0" err="1">
                <a:solidFill>
                  <a:srgbClr val="17375E"/>
                </a:solidFill>
                <a:latin typeface="Arial"/>
                <a:ea typeface="Arial"/>
              </a:rPr>
              <a:t>EQUIPEX</a:t>
            </a:r>
            <a:r>
              <a:rPr lang="fr-FR" sz="1400" b="1" strike="noStrike" spc="-1" dirty="0">
                <a:solidFill>
                  <a:srgbClr val="17375E"/>
                </a:solidFill>
                <a:latin typeface="Arial"/>
                <a:ea typeface="Arial"/>
              </a:rPr>
              <a:t>+ /PIA3</a:t>
            </a:r>
            <a:endParaRPr lang="fr-FR" sz="1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Google Shape;292;p 1"/>
          <p:cNvSpPr/>
          <p:nvPr/>
        </p:nvSpPr>
        <p:spPr>
          <a:xfrm rot="10800000">
            <a:off x="1075320" y="368640"/>
            <a:ext cx="360" cy="353880"/>
          </a:xfrm>
          <a:custGeom>
            <a:avLst/>
            <a:gdLst>
              <a:gd name="textAreaLeft" fmla="*/ 0 w 360"/>
              <a:gd name="textAreaRight" fmla="*/ 23040 w 360"/>
              <a:gd name="textAreaTop" fmla="*/ 0 h 353880"/>
              <a:gd name="textAreaBottom" fmla="*/ 356040 h 35388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>
            <a:solidFill>
              <a:srgbClr val="2A2058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fr-FR" sz="1400" b="0" strike="noStrike" spc="-1">
              <a:solidFill>
                <a:srgbClr val="000000"/>
              </a:solidFill>
              <a:latin typeface="Calibri"/>
              <a:ea typeface="DejaVu Sans"/>
            </a:endParaRPr>
          </a:p>
        </p:txBody>
      </p:sp>
      <p:pic>
        <p:nvPicPr>
          <p:cNvPr id="182" name="Google Shape;293;p 1"/>
          <p:cNvPicPr/>
          <p:nvPr/>
        </p:nvPicPr>
        <p:blipFill>
          <a:blip r:embed="rId4"/>
          <a:stretch/>
        </p:blipFill>
        <p:spPr>
          <a:xfrm>
            <a:off x="1308185" y="59020"/>
            <a:ext cx="1026360" cy="872280"/>
          </a:xfrm>
          <a:prstGeom prst="rect">
            <a:avLst/>
          </a:prstGeom>
          <a:ln w="0">
            <a:noFill/>
          </a:ln>
        </p:spPr>
      </p:pic>
      <p:sp>
        <p:nvSpPr>
          <p:cNvPr id="183" name="Google Shape;294;p 1"/>
          <p:cNvSpPr/>
          <p:nvPr/>
        </p:nvSpPr>
        <p:spPr>
          <a:xfrm>
            <a:off x="163080" y="784920"/>
            <a:ext cx="3954960" cy="393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68400" rIns="68400" bIns="68400" anchor="t">
            <a:spAutoFit/>
          </a:bodyPr>
          <a:lstStyle/>
          <a:p>
            <a:pPr>
              <a:lnSpc>
                <a:spcPct val="115000"/>
              </a:lnSpc>
              <a:buNone/>
              <a:tabLst>
                <a:tab pos="0" algn="l"/>
              </a:tabLst>
            </a:pPr>
            <a:r>
              <a:rPr lang="fr-FR" sz="1200" b="1" strike="noStrike" spc="-1" dirty="0">
                <a:solidFill>
                  <a:schemeClr val="dk1"/>
                </a:solidFill>
                <a:latin typeface="Arial"/>
                <a:ea typeface="Arial"/>
              </a:rPr>
              <a:t>OBJECTIF : </a:t>
            </a:r>
            <a:r>
              <a:rPr lang="fr-FR" sz="1200" b="1" strike="noStrike" spc="-1" dirty="0" err="1">
                <a:solidFill>
                  <a:schemeClr val="dk1"/>
                </a:solidFill>
                <a:latin typeface="Arial"/>
                <a:ea typeface="Arial"/>
              </a:rPr>
              <a:t>Développer</a:t>
            </a:r>
            <a:r>
              <a:rPr lang="fr-FR" sz="1200" b="1" strike="noStrike" spc="-1" dirty="0">
                <a:solidFill>
                  <a:schemeClr val="dk1"/>
                </a:solidFill>
                <a:latin typeface="Arial"/>
                <a:ea typeface="Arial"/>
              </a:rPr>
              <a:t> et mettre en œuvre</a:t>
            </a:r>
            <a:r>
              <a:rPr lang="fr-FR" sz="1200" b="1" strike="noStrike" spc="-1" dirty="0">
                <a:solidFill>
                  <a:srgbClr val="1B786E"/>
                </a:solidFill>
                <a:latin typeface="Arial"/>
                <a:ea typeface="Arial"/>
              </a:rPr>
              <a:t> une infrastructure/plate-forme </a:t>
            </a:r>
            <a:r>
              <a:rPr lang="fr-FR" sz="1200" b="1" strike="noStrike" spc="-1" dirty="0" err="1">
                <a:solidFill>
                  <a:srgbClr val="1B786E"/>
                </a:solidFill>
                <a:latin typeface="Arial"/>
                <a:ea typeface="Arial"/>
              </a:rPr>
              <a:t>intégrée</a:t>
            </a:r>
            <a:r>
              <a:rPr lang="fr-FR" sz="1200" b="1" strike="noStrike" spc="-1" dirty="0">
                <a:solidFill>
                  <a:srgbClr val="1B786E"/>
                </a:solidFill>
                <a:latin typeface="Arial"/>
                <a:ea typeface="Arial"/>
              </a:rPr>
              <a:t> de </a:t>
            </a:r>
            <a:r>
              <a:rPr lang="fr-FR" sz="1200" b="1" strike="noStrike" spc="-1" dirty="0" err="1">
                <a:solidFill>
                  <a:srgbClr val="1B786E"/>
                </a:solidFill>
                <a:latin typeface="Arial"/>
                <a:ea typeface="Arial"/>
              </a:rPr>
              <a:t>données</a:t>
            </a:r>
            <a:r>
              <a:rPr lang="fr-FR" sz="1200" b="1" strike="noStrike" spc="-1" dirty="0">
                <a:solidFill>
                  <a:srgbClr val="1B786E"/>
                </a:solidFill>
                <a:latin typeface="Arial"/>
                <a:ea typeface="Arial"/>
              </a:rPr>
              <a:t> </a:t>
            </a:r>
            <a:r>
              <a:rPr lang="fr-FR" sz="1200" b="1" strike="noStrike" spc="-1" dirty="0" err="1">
                <a:solidFill>
                  <a:srgbClr val="1B786E"/>
                </a:solidFill>
                <a:latin typeface="Arial"/>
                <a:ea typeface="Arial"/>
              </a:rPr>
              <a:t>FAIR</a:t>
            </a:r>
            <a:r>
              <a:rPr lang="fr-FR" sz="1200" b="1" strike="noStrike" spc="-1" dirty="0">
                <a:solidFill>
                  <a:schemeClr val="dk1"/>
                </a:solidFill>
                <a:latin typeface="Arial"/>
                <a:ea typeface="Arial"/>
              </a:rPr>
              <a:t> et de services </a:t>
            </a:r>
            <a:r>
              <a:rPr lang="fr-FR" sz="1200" b="1" strike="noStrike" spc="-1" dirty="0" err="1">
                <a:solidFill>
                  <a:schemeClr val="dk1"/>
                </a:solidFill>
                <a:latin typeface="Arial"/>
                <a:ea typeface="Arial"/>
              </a:rPr>
              <a:t>distribuées</a:t>
            </a:r>
            <a:r>
              <a:rPr lang="fr-FR" sz="1200" b="1" strike="noStrike" spc="-1" dirty="0">
                <a:solidFill>
                  <a:schemeClr val="dk1"/>
                </a:solidFill>
                <a:latin typeface="Arial"/>
                <a:ea typeface="Arial"/>
              </a:rPr>
              <a:t> pour l’observation, la </a:t>
            </a:r>
            <a:r>
              <a:rPr lang="fr-FR" sz="1200" b="1" strike="noStrike" spc="-1" dirty="0" err="1">
                <a:solidFill>
                  <a:schemeClr val="dk1"/>
                </a:solidFill>
                <a:latin typeface="Arial"/>
                <a:ea typeface="Arial"/>
              </a:rPr>
              <a:t>modélisation</a:t>
            </a:r>
            <a:r>
              <a:rPr lang="fr-FR" sz="1200" b="1" strike="noStrike" spc="-1" dirty="0">
                <a:solidFill>
                  <a:schemeClr val="dk1"/>
                </a:solidFill>
                <a:latin typeface="Arial"/>
                <a:ea typeface="Arial"/>
              </a:rPr>
              <a:t> et la </a:t>
            </a:r>
            <a:r>
              <a:rPr lang="fr-FR" sz="1200" b="1" strike="noStrike" spc="-1" dirty="0" err="1">
                <a:solidFill>
                  <a:schemeClr val="dk1"/>
                </a:solidFill>
                <a:latin typeface="Arial"/>
                <a:ea typeface="Arial"/>
              </a:rPr>
              <a:t>compréhension</a:t>
            </a:r>
            <a:r>
              <a:rPr lang="fr-FR" sz="1200" b="1" strike="noStrike" spc="-1" dirty="0">
                <a:solidFill>
                  <a:schemeClr val="dk1"/>
                </a:solidFill>
                <a:latin typeface="Arial"/>
                <a:ea typeface="Arial"/>
              </a:rPr>
              <a:t> du </a:t>
            </a:r>
            <a:r>
              <a:rPr lang="fr-FR" sz="1200" b="1" strike="noStrike" spc="-1" dirty="0" err="1">
                <a:solidFill>
                  <a:schemeClr val="dk1"/>
                </a:solidFill>
                <a:latin typeface="Arial"/>
                <a:ea typeface="Arial"/>
              </a:rPr>
              <a:t>Système</a:t>
            </a:r>
            <a:r>
              <a:rPr lang="fr-FR" sz="1200" b="1" strike="noStrike" spc="-1" dirty="0">
                <a:solidFill>
                  <a:schemeClr val="dk1"/>
                </a:solidFill>
                <a:latin typeface="Arial"/>
                <a:ea typeface="Arial"/>
              </a:rPr>
              <a:t> Terre, de la </a:t>
            </a:r>
            <a:r>
              <a:rPr lang="fr-FR" sz="1200" b="1" strike="noStrike" spc="-1" dirty="0" err="1">
                <a:solidFill>
                  <a:schemeClr val="dk1"/>
                </a:solidFill>
                <a:latin typeface="Arial"/>
                <a:ea typeface="Arial"/>
              </a:rPr>
              <a:t>Biodiversite</a:t>
            </a:r>
            <a:r>
              <a:rPr lang="fr-FR" sz="1200" b="1" strike="noStrike" spc="-1" dirty="0">
                <a:solidFill>
                  <a:schemeClr val="dk1"/>
                </a:solidFill>
                <a:latin typeface="Arial"/>
                <a:ea typeface="Arial"/>
              </a:rPr>
              <a:t>́ et de l’Environnement </a:t>
            </a:r>
            <a:endParaRPr lang="fr-FR" sz="1200" b="0" strike="noStrike" spc="-1" dirty="0">
              <a:solidFill>
                <a:srgbClr val="000000"/>
              </a:solidFill>
              <a:latin typeface="Calibri"/>
            </a:endParaRPr>
          </a:p>
          <a:p>
            <a:pPr marL="343080" indent="-241200">
              <a:lnSpc>
                <a:spcPct val="115000"/>
              </a:lnSpc>
              <a:spcBef>
                <a:spcPts val="1800"/>
              </a:spcBef>
              <a:buClr>
                <a:srgbClr val="000000"/>
              </a:buClr>
              <a:buFont typeface="Arial"/>
              <a:buChar char="-"/>
              <a:tabLst>
                <a:tab pos="0" algn="l"/>
              </a:tabLst>
            </a:pPr>
            <a:r>
              <a:rPr lang="fr-FR" sz="1200" b="0" strike="noStrike" spc="-1" dirty="0">
                <a:solidFill>
                  <a:schemeClr val="dk1"/>
                </a:solidFill>
                <a:latin typeface="Arial"/>
                <a:ea typeface="Arial"/>
              </a:rPr>
              <a:t> </a:t>
            </a:r>
            <a:r>
              <a:rPr lang="fr-FR" sz="1200" b="1" strike="noStrike" spc="-1" dirty="0">
                <a:solidFill>
                  <a:schemeClr val="dk1"/>
                </a:solidFill>
                <a:latin typeface="Arial"/>
                <a:ea typeface="Arial"/>
              </a:rPr>
              <a:t>sur l’ensemble du cycle de la </a:t>
            </a:r>
            <a:r>
              <a:rPr lang="fr-FR" sz="1200" b="1" strike="noStrike" spc="-1" dirty="0" err="1">
                <a:solidFill>
                  <a:schemeClr val="dk1"/>
                </a:solidFill>
                <a:latin typeface="Arial"/>
                <a:ea typeface="Arial"/>
              </a:rPr>
              <a:t>donnée</a:t>
            </a:r>
            <a:r>
              <a:rPr lang="fr-FR" sz="1200" b="1" strike="noStrike" spc="-1" dirty="0">
                <a:solidFill>
                  <a:schemeClr val="dk1"/>
                </a:solidFill>
                <a:latin typeface="Arial"/>
                <a:ea typeface="Arial"/>
              </a:rPr>
              <a:t>, </a:t>
            </a:r>
            <a:r>
              <a:rPr lang="fr-FR" sz="1200" b="0" strike="noStrike" spc="-1" dirty="0">
                <a:solidFill>
                  <a:schemeClr val="dk1"/>
                </a:solidFill>
                <a:latin typeface="Arial"/>
                <a:ea typeface="Arial"/>
              </a:rPr>
              <a:t>de son </a:t>
            </a:r>
            <a:r>
              <a:rPr lang="fr-FR" sz="1200" b="1" strike="noStrike" spc="-1" dirty="0">
                <a:solidFill>
                  <a:schemeClr val="dk1"/>
                </a:solidFill>
                <a:latin typeface="Arial"/>
                <a:ea typeface="Arial"/>
              </a:rPr>
              <a:t>acquisition </a:t>
            </a:r>
            <a:r>
              <a:rPr lang="fr-FR" sz="1200" b="0" strike="noStrike" spc="-1" dirty="0">
                <a:solidFill>
                  <a:schemeClr val="dk1"/>
                </a:solidFill>
                <a:latin typeface="Arial"/>
                <a:ea typeface="Arial"/>
              </a:rPr>
              <a:t>(spatiale, sols, in-situ) jusqu’à ses </a:t>
            </a:r>
            <a:r>
              <a:rPr lang="fr-FR" sz="1200" b="1" strike="noStrike" spc="-1" dirty="0">
                <a:solidFill>
                  <a:schemeClr val="dk1"/>
                </a:solidFill>
                <a:latin typeface="Arial"/>
                <a:ea typeface="Arial"/>
              </a:rPr>
              <a:t>multi-usages </a:t>
            </a:r>
            <a:r>
              <a:rPr lang="fr-FR" sz="1200" b="0" strike="noStrike" spc="-1" dirty="0">
                <a:solidFill>
                  <a:schemeClr val="dk1"/>
                </a:solidFill>
                <a:latin typeface="Arial"/>
                <a:ea typeface="Arial"/>
              </a:rPr>
              <a:t>(qualification/validation, stockage, </a:t>
            </a:r>
            <a:r>
              <a:rPr lang="fr-FR" sz="1200" b="0" strike="noStrike" spc="-1" dirty="0" err="1">
                <a:solidFill>
                  <a:schemeClr val="dk1"/>
                </a:solidFill>
                <a:latin typeface="Arial"/>
                <a:ea typeface="Arial"/>
              </a:rPr>
              <a:t>accès</a:t>
            </a:r>
            <a:r>
              <a:rPr lang="fr-FR" sz="1200" b="0" strike="noStrike" spc="-1" dirty="0">
                <a:solidFill>
                  <a:schemeClr val="dk1"/>
                </a:solidFill>
                <a:latin typeface="Arial"/>
                <a:ea typeface="Arial"/>
              </a:rPr>
              <a:t>, traitements/croisements de </a:t>
            </a:r>
            <a:r>
              <a:rPr lang="fr-FR" sz="1200" b="0" strike="noStrike" spc="-1" dirty="0" err="1">
                <a:solidFill>
                  <a:schemeClr val="dk1"/>
                </a:solidFill>
                <a:latin typeface="Arial"/>
                <a:ea typeface="Arial"/>
              </a:rPr>
              <a:t>données</a:t>
            </a:r>
            <a:r>
              <a:rPr lang="fr-FR" sz="1200" b="0" strike="noStrike" spc="-1" dirty="0">
                <a:solidFill>
                  <a:schemeClr val="dk1"/>
                </a:solidFill>
                <a:latin typeface="Arial"/>
                <a:ea typeface="Arial"/>
              </a:rPr>
              <a:t> multi- sources/extraction de connaissances, produits/services)</a:t>
            </a:r>
            <a:endParaRPr lang="fr-FR" sz="1200" b="0" strike="noStrike" spc="-1" dirty="0">
              <a:solidFill>
                <a:srgbClr val="000000"/>
              </a:solidFill>
              <a:latin typeface="Calibri"/>
            </a:endParaRPr>
          </a:p>
          <a:p>
            <a:pPr marL="101880">
              <a:lnSpc>
                <a:spcPct val="115000"/>
              </a:lnSpc>
              <a:buNone/>
              <a:tabLst>
                <a:tab pos="0" algn="l"/>
              </a:tabLst>
            </a:pPr>
            <a:endParaRPr lang="fr-FR" sz="1200" b="0" strike="noStrike" spc="-1" dirty="0">
              <a:solidFill>
                <a:srgbClr val="000000"/>
              </a:solidFill>
              <a:latin typeface="Calibri"/>
            </a:endParaRPr>
          </a:p>
          <a:p>
            <a:pPr marL="343080" indent="-241200">
              <a:lnSpc>
                <a:spcPct val="115000"/>
              </a:lnSpc>
              <a:buClr>
                <a:srgbClr val="000000"/>
              </a:buClr>
              <a:buFont typeface="Arial"/>
              <a:buChar char="-"/>
              <a:tabLst>
                <a:tab pos="0" algn="l"/>
              </a:tabLst>
            </a:pPr>
            <a:r>
              <a:rPr lang="fr-FR" sz="1200" b="0" strike="noStrike" spc="-1" dirty="0">
                <a:solidFill>
                  <a:schemeClr val="dk1"/>
                </a:solidFill>
                <a:latin typeface="Arial"/>
                <a:ea typeface="Arial"/>
              </a:rPr>
              <a:t> </a:t>
            </a:r>
            <a:r>
              <a:rPr lang="fr-FR" sz="1200" b="1" strike="noStrike" spc="-1" dirty="0">
                <a:solidFill>
                  <a:schemeClr val="dk1"/>
                </a:solidFill>
                <a:latin typeface="Arial"/>
                <a:ea typeface="Arial"/>
              </a:rPr>
              <a:t>pour la </a:t>
            </a:r>
            <a:r>
              <a:rPr lang="fr-FR" sz="1200" b="1" strike="noStrike" spc="-1" dirty="0" err="1">
                <a:solidFill>
                  <a:schemeClr val="dk1"/>
                </a:solidFill>
                <a:latin typeface="Arial"/>
                <a:ea typeface="Arial"/>
              </a:rPr>
              <a:t>communaute</a:t>
            </a:r>
            <a:r>
              <a:rPr lang="fr-FR" sz="1200" b="1" strike="noStrike" spc="-1" dirty="0">
                <a:solidFill>
                  <a:schemeClr val="dk1"/>
                </a:solidFill>
                <a:latin typeface="Arial"/>
                <a:ea typeface="Arial"/>
              </a:rPr>
              <a:t>́ scientifique</a:t>
            </a:r>
            <a:r>
              <a:rPr lang="fr-FR" sz="1200" b="0" strike="noStrike" spc="-1" dirty="0">
                <a:solidFill>
                  <a:schemeClr val="dk1"/>
                </a:solidFill>
                <a:latin typeface="Arial"/>
                <a:ea typeface="Arial"/>
              </a:rPr>
              <a:t> contribuant à la connaissance du </a:t>
            </a:r>
            <a:r>
              <a:rPr lang="fr-FR" sz="1200" b="0" strike="noStrike" spc="-1" dirty="0" err="1">
                <a:solidFill>
                  <a:schemeClr val="dk1"/>
                </a:solidFill>
                <a:latin typeface="Arial"/>
                <a:ea typeface="Arial"/>
              </a:rPr>
              <a:t>système</a:t>
            </a:r>
            <a:r>
              <a:rPr lang="fr-FR" sz="1200" b="0" strike="noStrike" spc="-1" dirty="0">
                <a:solidFill>
                  <a:schemeClr val="dk1"/>
                </a:solidFill>
                <a:latin typeface="Arial"/>
                <a:ea typeface="Arial"/>
              </a:rPr>
              <a:t> Terre, de la </a:t>
            </a:r>
            <a:r>
              <a:rPr lang="fr-FR" sz="1200" b="0" strike="noStrike" spc="-1" dirty="0" err="1">
                <a:solidFill>
                  <a:schemeClr val="dk1"/>
                </a:solidFill>
                <a:latin typeface="Arial"/>
                <a:ea typeface="Arial"/>
              </a:rPr>
              <a:t>biodiversite</a:t>
            </a:r>
            <a:r>
              <a:rPr lang="fr-FR" sz="1200" b="0" strike="noStrike" spc="-1" dirty="0">
                <a:solidFill>
                  <a:schemeClr val="dk1"/>
                </a:solidFill>
                <a:latin typeface="Arial"/>
                <a:ea typeface="Arial"/>
              </a:rPr>
              <a:t>́ et de l’environnement ;</a:t>
            </a:r>
            <a:r>
              <a:rPr lang="fr-FR" sz="1200" b="1" strike="noStrike" spc="-1" dirty="0">
                <a:solidFill>
                  <a:schemeClr val="dk1"/>
                </a:solidFill>
                <a:latin typeface="Arial"/>
                <a:ea typeface="Arial"/>
              </a:rPr>
              <a:t> acteurs publics et </a:t>
            </a:r>
            <a:r>
              <a:rPr lang="fr-FR" sz="1200" b="1" strike="noStrike" spc="-1" dirty="0" err="1">
                <a:solidFill>
                  <a:schemeClr val="dk1"/>
                </a:solidFill>
                <a:latin typeface="Arial"/>
                <a:ea typeface="Arial"/>
              </a:rPr>
              <a:t>privés</a:t>
            </a:r>
            <a:r>
              <a:rPr lang="fr-FR" sz="1200" b="1" strike="noStrike" spc="-1" dirty="0">
                <a:solidFill>
                  <a:schemeClr val="dk1"/>
                </a:solidFill>
                <a:latin typeface="Arial"/>
                <a:ea typeface="Arial"/>
              </a:rPr>
              <a:t> </a:t>
            </a:r>
            <a:br>
              <a:rPr sz="1200" dirty="0"/>
            </a:br>
            <a:r>
              <a:rPr lang="fr-FR" sz="1200" b="1" strike="noStrike" spc="-1" dirty="0">
                <a:solidFill>
                  <a:schemeClr val="dk1"/>
                </a:solidFill>
                <a:latin typeface="Arial"/>
                <a:ea typeface="Arial"/>
              </a:rPr>
              <a:t> </a:t>
            </a:r>
            <a:endParaRPr lang="fr-FR" sz="1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Google Shape;295;p 1"/>
          <p:cNvSpPr/>
          <p:nvPr/>
        </p:nvSpPr>
        <p:spPr>
          <a:xfrm>
            <a:off x="4602600" y="1037520"/>
            <a:ext cx="4427640" cy="3032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spAutoFit/>
          </a:bodyPr>
          <a:lstStyle/>
          <a:p>
            <a:pPr>
              <a:lnSpc>
                <a:spcPct val="115000"/>
              </a:lnSpc>
              <a:buNone/>
              <a:tabLst>
                <a:tab pos="0" algn="l"/>
              </a:tabLst>
            </a:pPr>
            <a:r>
              <a:rPr lang="fr-FR" sz="1300" b="1" strike="noStrike" spc="-1" dirty="0">
                <a:solidFill>
                  <a:schemeClr val="lt1"/>
                </a:solidFill>
                <a:latin typeface="Arial"/>
                <a:ea typeface="Arial"/>
              </a:rPr>
              <a:t>Budget total </a:t>
            </a:r>
            <a:r>
              <a:rPr lang="fr-FR" sz="1300" b="0" strike="noStrike" spc="-1" dirty="0">
                <a:solidFill>
                  <a:schemeClr val="lt1"/>
                </a:solidFill>
                <a:latin typeface="Arial"/>
                <a:ea typeface="Arial"/>
              </a:rPr>
              <a:t>: 62 M€ (</a:t>
            </a:r>
            <a:r>
              <a:rPr lang="fr-FR" sz="1300" b="0" strike="noStrike" spc="-1" dirty="0" err="1">
                <a:solidFill>
                  <a:schemeClr val="lt1"/>
                </a:solidFill>
                <a:latin typeface="Arial"/>
                <a:ea typeface="Arial"/>
              </a:rPr>
              <a:t>coûts</a:t>
            </a:r>
            <a:r>
              <a:rPr lang="fr-FR" sz="1300" b="0" strike="noStrike" spc="-1" dirty="0">
                <a:solidFill>
                  <a:schemeClr val="lt1"/>
                </a:solidFill>
                <a:latin typeface="Arial"/>
                <a:ea typeface="Arial"/>
              </a:rPr>
              <a:t> complets)</a:t>
            </a:r>
            <a:br>
              <a:rPr sz="1300" dirty="0"/>
            </a:br>
            <a:r>
              <a:rPr lang="fr-FR" sz="1300" b="1" strike="noStrike" spc="-1" dirty="0">
                <a:solidFill>
                  <a:schemeClr val="lt1"/>
                </a:solidFill>
                <a:latin typeface="Arial"/>
                <a:ea typeface="Arial"/>
              </a:rPr>
              <a:t>Demande ANR-EQUIPEX+</a:t>
            </a:r>
            <a:r>
              <a:rPr lang="fr-FR" sz="1300" b="0" strike="noStrike" spc="-1" dirty="0">
                <a:solidFill>
                  <a:schemeClr val="lt1"/>
                </a:solidFill>
                <a:latin typeface="Arial"/>
                <a:ea typeface="Arial"/>
              </a:rPr>
              <a:t>PIA3 : </a:t>
            </a:r>
            <a:r>
              <a:rPr lang="fr-FR" sz="1300" b="1" strike="noStrike" spc="-1" dirty="0">
                <a:solidFill>
                  <a:schemeClr val="lt1"/>
                </a:solidFill>
                <a:latin typeface="Arial"/>
                <a:ea typeface="Arial"/>
              </a:rPr>
              <a:t>16,2 M€ </a:t>
            </a:r>
            <a:r>
              <a:rPr lang="fr-FR" sz="1300" b="0" strike="noStrike" spc="-1" dirty="0">
                <a:solidFill>
                  <a:schemeClr val="lt1"/>
                </a:solidFill>
                <a:latin typeface="Arial"/>
                <a:ea typeface="Arial"/>
              </a:rPr>
              <a:t>	</a:t>
            </a:r>
            <a:br>
              <a:rPr sz="1300" dirty="0"/>
            </a:br>
            <a:r>
              <a:rPr lang="fr-FR" sz="1300" b="1" strike="noStrike" spc="-1" dirty="0">
                <a:solidFill>
                  <a:schemeClr val="lt1"/>
                </a:solidFill>
                <a:latin typeface="Arial"/>
                <a:ea typeface="Arial"/>
              </a:rPr>
              <a:t>Forte contribution RH </a:t>
            </a:r>
            <a:r>
              <a:rPr lang="fr-FR" sz="1300" b="0" strike="noStrike" spc="-1" dirty="0">
                <a:solidFill>
                  <a:schemeClr val="lt1"/>
                </a:solidFill>
                <a:latin typeface="Arial"/>
                <a:ea typeface="Arial"/>
              </a:rPr>
              <a:t>: </a:t>
            </a:r>
            <a:r>
              <a:rPr lang="fr-FR" sz="1300" b="1" strike="noStrike" spc="-1" dirty="0">
                <a:solidFill>
                  <a:schemeClr val="lt1"/>
                </a:solidFill>
                <a:latin typeface="Arial"/>
                <a:ea typeface="Arial"/>
              </a:rPr>
              <a:t>339 ETP </a:t>
            </a:r>
            <a:r>
              <a:rPr lang="fr-FR" sz="1300" b="0" strike="noStrike" spc="-1" dirty="0">
                <a:solidFill>
                  <a:schemeClr val="lt1"/>
                </a:solidFill>
                <a:latin typeface="Arial"/>
                <a:ea typeface="Arial"/>
              </a:rPr>
              <a:t>(soit 4066 p.m.) personnels permanents + </a:t>
            </a:r>
            <a:r>
              <a:rPr lang="fr-FR" sz="1300" b="1" strike="noStrike" spc="-1" dirty="0">
                <a:solidFill>
                  <a:schemeClr val="lt1"/>
                </a:solidFill>
                <a:latin typeface="Arial"/>
                <a:ea typeface="Arial"/>
              </a:rPr>
              <a:t>59 ETP </a:t>
            </a:r>
            <a:r>
              <a:rPr lang="fr-FR" sz="1300" b="0" strike="noStrike" spc="-1" dirty="0">
                <a:solidFill>
                  <a:schemeClr val="lt1"/>
                </a:solidFill>
                <a:latin typeface="Arial"/>
                <a:ea typeface="Arial"/>
              </a:rPr>
              <a:t>(711 p.m.) cdd</a:t>
            </a:r>
            <a:endParaRPr lang="fr-FR" sz="13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15000"/>
              </a:lnSpc>
              <a:spcBef>
                <a:spcPts val="901"/>
              </a:spcBef>
              <a:buNone/>
              <a:tabLst>
                <a:tab pos="0" algn="l"/>
              </a:tabLst>
            </a:pPr>
            <a:r>
              <a:rPr lang="fr-FR" sz="1300" b="1" strike="noStrike" spc="-1" dirty="0">
                <a:solidFill>
                  <a:schemeClr val="lt1"/>
                </a:solidFill>
                <a:latin typeface="Arial"/>
                <a:ea typeface="Arial"/>
              </a:rPr>
              <a:t>Apports additionnels </a:t>
            </a:r>
            <a:r>
              <a:rPr lang="fr-FR" sz="1300" b="0" strike="noStrike" spc="-1" dirty="0">
                <a:solidFill>
                  <a:schemeClr val="lt1"/>
                </a:solidFill>
                <a:latin typeface="Arial"/>
                <a:ea typeface="Arial"/>
              </a:rPr>
              <a:t>des organismes : </a:t>
            </a:r>
            <a:r>
              <a:rPr lang="fr-FR" sz="1300" b="1" strike="noStrike" spc="-1" dirty="0">
                <a:solidFill>
                  <a:schemeClr val="lt1"/>
                </a:solidFill>
                <a:latin typeface="Arial"/>
                <a:ea typeface="Arial"/>
              </a:rPr>
              <a:t>25 postes </a:t>
            </a:r>
            <a:r>
              <a:rPr lang="fr-FR" sz="1300" b="0" strike="noStrike" spc="-1" dirty="0">
                <a:solidFill>
                  <a:schemeClr val="lt1"/>
                </a:solidFill>
                <a:latin typeface="Arial"/>
                <a:ea typeface="Arial"/>
              </a:rPr>
              <a:t>(recrutements cdi, postes permanents, </a:t>
            </a:r>
            <a:r>
              <a:rPr lang="fr-FR" sz="1300" b="0" strike="noStrike" spc="-1" dirty="0" err="1">
                <a:solidFill>
                  <a:schemeClr val="lt1"/>
                </a:solidFill>
                <a:latin typeface="Arial"/>
                <a:ea typeface="Arial"/>
              </a:rPr>
              <a:t>mobilités</a:t>
            </a:r>
            <a:r>
              <a:rPr lang="fr-FR" sz="1300" b="0" strike="noStrike" spc="-1" dirty="0">
                <a:solidFill>
                  <a:schemeClr val="lt1"/>
                </a:solidFill>
                <a:latin typeface="Arial"/>
                <a:ea typeface="Arial"/>
              </a:rPr>
              <a:t>) </a:t>
            </a:r>
            <a:endParaRPr lang="fr-FR" sz="13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15000"/>
              </a:lnSpc>
              <a:spcBef>
                <a:spcPts val="901"/>
              </a:spcBef>
              <a:buNone/>
              <a:tabLst>
                <a:tab pos="0" algn="l"/>
              </a:tabLst>
            </a:pPr>
            <a:endParaRPr lang="fr-FR" sz="13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15000"/>
              </a:lnSpc>
              <a:spcBef>
                <a:spcPts val="901"/>
              </a:spcBef>
              <a:buNone/>
              <a:tabLst>
                <a:tab pos="0" algn="l"/>
              </a:tabLst>
            </a:pPr>
            <a:r>
              <a:rPr lang="fr-FR" sz="1300" b="1" strike="noStrike" spc="-1" dirty="0">
                <a:solidFill>
                  <a:schemeClr val="lt1"/>
                </a:solidFill>
                <a:latin typeface="Arial"/>
                <a:ea typeface="Arial"/>
              </a:rPr>
              <a:t>21 Partenaires : </a:t>
            </a:r>
            <a:r>
              <a:rPr lang="fr-FR" sz="1300" b="0" strike="noStrike" spc="-1" dirty="0">
                <a:solidFill>
                  <a:schemeClr val="lt1"/>
                </a:solidFill>
                <a:latin typeface="Arial"/>
                <a:ea typeface="Arial"/>
              </a:rPr>
              <a:t>CNRS, CNES, IFREMER, </a:t>
            </a:r>
            <a:r>
              <a:rPr lang="fr-FR" sz="1300" b="0" strike="noStrike" spc="-1" dirty="0" err="1">
                <a:solidFill>
                  <a:schemeClr val="lt1"/>
                </a:solidFill>
                <a:latin typeface="Arial"/>
                <a:ea typeface="Arial"/>
              </a:rPr>
              <a:t>IRD</a:t>
            </a:r>
            <a:r>
              <a:rPr lang="fr-FR" sz="1300" b="0" strike="noStrike" spc="-1" dirty="0">
                <a:solidFill>
                  <a:schemeClr val="lt1"/>
                </a:solidFill>
                <a:latin typeface="Arial"/>
                <a:ea typeface="Arial"/>
              </a:rPr>
              <a:t>, </a:t>
            </a:r>
            <a:r>
              <a:rPr lang="fr-FR" sz="1300" b="0" strike="noStrike" spc="-1" dirty="0" err="1">
                <a:solidFill>
                  <a:schemeClr val="lt1"/>
                </a:solidFill>
                <a:latin typeface="Arial"/>
                <a:ea typeface="Arial"/>
              </a:rPr>
              <a:t>BRGM</a:t>
            </a:r>
            <a:r>
              <a:rPr lang="fr-FR" sz="1300" b="0" strike="noStrike" spc="-1" dirty="0">
                <a:solidFill>
                  <a:schemeClr val="lt1"/>
                </a:solidFill>
                <a:latin typeface="Arial"/>
                <a:ea typeface="Arial"/>
              </a:rPr>
              <a:t>, IGN, </a:t>
            </a:r>
            <a:r>
              <a:rPr lang="fr-FR" sz="1300" b="0" strike="noStrike" spc="-1" dirty="0" err="1">
                <a:solidFill>
                  <a:schemeClr val="lt1"/>
                </a:solidFill>
                <a:latin typeface="Arial"/>
                <a:ea typeface="Arial"/>
              </a:rPr>
              <a:t>INRAE</a:t>
            </a:r>
            <a:r>
              <a:rPr lang="fr-FR" sz="1300" b="0" strike="noStrike" spc="-1" dirty="0">
                <a:solidFill>
                  <a:schemeClr val="lt1"/>
                </a:solidFill>
                <a:latin typeface="Arial"/>
                <a:ea typeface="Arial"/>
              </a:rPr>
              <a:t>, </a:t>
            </a:r>
            <a:r>
              <a:rPr lang="fr-FR" sz="1300" b="0" strike="noStrike" spc="-1" dirty="0" err="1">
                <a:solidFill>
                  <a:schemeClr val="lt1"/>
                </a:solidFill>
                <a:latin typeface="Arial"/>
                <a:ea typeface="Arial"/>
              </a:rPr>
              <a:t>Météo-France</a:t>
            </a:r>
            <a:r>
              <a:rPr lang="fr-FR" sz="1300" b="0" strike="noStrike" spc="-1" dirty="0">
                <a:solidFill>
                  <a:schemeClr val="lt1"/>
                </a:solidFill>
                <a:latin typeface="Arial"/>
                <a:ea typeface="Arial"/>
              </a:rPr>
              <a:t>, </a:t>
            </a:r>
            <a:r>
              <a:rPr lang="fr-FR" sz="1300" b="0" strike="noStrike" spc="-1" dirty="0" err="1">
                <a:solidFill>
                  <a:schemeClr val="lt1"/>
                </a:solidFill>
                <a:latin typeface="Arial"/>
                <a:ea typeface="Arial"/>
              </a:rPr>
              <a:t>MNHN</a:t>
            </a:r>
            <a:r>
              <a:rPr lang="fr-FR" sz="1300" b="0" strike="noStrike" spc="-1" dirty="0">
                <a:solidFill>
                  <a:schemeClr val="lt1"/>
                </a:solidFill>
                <a:latin typeface="Arial"/>
                <a:ea typeface="Arial"/>
              </a:rPr>
              <a:t>, CEA, </a:t>
            </a:r>
            <a:r>
              <a:rPr lang="fr-FR" sz="1300" b="0" strike="noStrike" spc="-1" dirty="0" err="1">
                <a:solidFill>
                  <a:schemeClr val="lt1"/>
                </a:solidFill>
                <a:latin typeface="Arial"/>
                <a:ea typeface="Arial"/>
              </a:rPr>
              <a:t>IPGP</a:t>
            </a:r>
            <a:r>
              <a:rPr lang="fr-FR" sz="1300" b="0" strike="noStrike" spc="-1" dirty="0">
                <a:solidFill>
                  <a:schemeClr val="lt1"/>
                </a:solidFill>
                <a:latin typeface="Arial"/>
                <a:ea typeface="Arial"/>
              </a:rPr>
              <a:t>, </a:t>
            </a:r>
            <a:r>
              <a:rPr lang="fr-FR" sz="1300" b="0" strike="noStrike" spc="-1" dirty="0" err="1">
                <a:solidFill>
                  <a:schemeClr val="lt1"/>
                </a:solidFill>
                <a:latin typeface="Arial"/>
                <a:ea typeface="Arial"/>
              </a:rPr>
              <a:t>CINES</a:t>
            </a:r>
            <a:r>
              <a:rPr lang="fr-FR" sz="1300" b="0" strike="noStrike" spc="-1" dirty="0">
                <a:solidFill>
                  <a:schemeClr val="lt1"/>
                </a:solidFill>
                <a:latin typeface="Arial"/>
                <a:ea typeface="Arial"/>
              </a:rPr>
              <a:t>, Sorbonne Univ., Univ. Grenoble-Alpes, Univ. Lille, Univ. F. Toulouse, </a:t>
            </a:r>
            <a:r>
              <a:rPr lang="fr-FR" sz="1300" b="0" strike="noStrike" spc="-1" dirty="0" err="1">
                <a:solidFill>
                  <a:schemeClr val="lt1"/>
                </a:solidFill>
                <a:latin typeface="Arial"/>
                <a:ea typeface="Arial"/>
              </a:rPr>
              <a:t>UNISTRA</a:t>
            </a:r>
            <a:r>
              <a:rPr lang="fr-FR" sz="1300" b="0" strike="noStrike" spc="-1" dirty="0">
                <a:solidFill>
                  <a:schemeClr val="lt1"/>
                </a:solidFill>
                <a:latin typeface="Arial"/>
                <a:ea typeface="Arial"/>
              </a:rPr>
              <a:t>, </a:t>
            </a:r>
            <a:r>
              <a:rPr lang="fr-FR" sz="1300" b="0" strike="noStrike" spc="-1" dirty="0" err="1">
                <a:solidFill>
                  <a:schemeClr val="lt1"/>
                </a:solidFill>
                <a:latin typeface="Arial"/>
                <a:ea typeface="Arial"/>
              </a:rPr>
              <a:t>SHOM</a:t>
            </a:r>
            <a:r>
              <a:rPr lang="fr-FR" sz="1300" b="0" strike="noStrike" spc="-1" dirty="0">
                <a:solidFill>
                  <a:schemeClr val="lt1"/>
                </a:solidFill>
                <a:latin typeface="Arial"/>
                <a:ea typeface="Arial"/>
              </a:rPr>
              <a:t>, </a:t>
            </a:r>
            <a:r>
              <a:rPr lang="fr-FR" sz="1300" b="0" strike="noStrike" spc="-1" dirty="0" err="1">
                <a:solidFill>
                  <a:schemeClr val="lt1"/>
                </a:solidFill>
                <a:latin typeface="Arial"/>
                <a:ea typeface="Arial"/>
              </a:rPr>
              <a:t>OCA</a:t>
            </a:r>
            <a:r>
              <a:rPr lang="fr-FR" sz="1300" b="0" strike="noStrike" spc="-1" dirty="0">
                <a:solidFill>
                  <a:schemeClr val="lt1"/>
                </a:solidFill>
                <a:latin typeface="Arial"/>
                <a:ea typeface="Arial"/>
              </a:rPr>
              <a:t>, </a:t>
            </a:r>
            <a:r>
              <a:rPr lang="fr-FR" sz="1300" b="0" strike="noStrike" spc="-1" dirty="0" err="1">
                <a:solidFill>
                  <a:schemeClr val="lt1"/>
                </a:solidFill>
                <a:latin typeface="Arial"/>
                <a:ea typeface="Arial"/>
              </a:rPr>
              <a:t>FRB</a:t>
            </a:r>
            <a:r>
              <a:rPr lang="fr-FR" sz="1300" b="0" strike="noStrike" spc="-1" dirty="0">
                <a:solidFill>
                  <a:schemeClr val="lt1"/>
                </a:solidFill>
                <a:latin typeface="Arial"/>
                <a:ea typeface="Arial"/>
              </a:rPr>
              <a:t>, </a:t>
            </a:r>
            <a:r>
              <a:rPr lang="fr-FR" sz="1300" b="0" strike="noStrike" spc="-1" dirty="0" err="1">
                <a:solidFill>
                  <a:schemeClr val="lt1"/>
                </a:solidFill>
                <a:latin typeface="Arial"/>
                <a:ea typeface="Arial"/>
              </a:rPr>
              <a:t>CERFACS</a:t>
            </a:r>
            <a:r>
              <a:rPr lang="fr-FR" sz="1300" b="0" strike="noStrike" spc="-1" dirty="0">
                <a:solidFill>
                  <a:schemeClr val="lt1"/>
                </a:solidFill>
                <a:latin typeface="Arial"/>
                <a:ea typeface="Arial"/>
              </a:rPr>
              <a:t> </a:t>
            </a:r>
            <a:endParaRPr lang="fr-FR" sz="13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5" name="Google Shape;296;p 1"/>
          <p:cNvPicPr/>
          <p:nvPr/>
        </p:nvPicPr>
        <p:blipFill>
          <a:blip r:embed="rId5"/>
          <a:stretch/>
        </p:blipFill>
        <p:spPr>
          <a:xfrm>
            <a:off x="4672800" y="4498920"/>
            <a:ext cx="4304880" cy="461880"/>
          </a:xfrm>
          <a:prstGeom prst="rect">
            <a:avLst/>
          </a:prstGeom>
          <a:ln w="0">
            <a:noFill/>
          </a:ln>
        </p:spPr>
      </p:pic>
      <p:sp>
        <p:nvSpPr>
          <p:cNvPr id="186" name="Google Shape;297;p 1"/>
          <p:cNvSpPr/>
          <p:nvPr/>
        </p:nvSpPr>
        <p:spPr>
          <a:xfrm>
            <a:off x="5765400" y="45720"/>
            <a:ext cx="2101680" cy="760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t">
            <a:spAutoFit/>
          </a:bodyPr>
          <a:lstStyle/>
          <a:p>
            <a:pPr algn="ctr">
              <a:lnSpc>
                <a:spcPct val="115000"/>
              </a:lnSpc>
              <a:buNone/>
              <a:tabLst>
                <a:tab pos="0" algn="l"/>
              </a:tabLst>
            </a:pPr>
            <a:r>
              <a:rPr lang="fr-FR" sz="1100" b="1" strike="noStrike" spc="-1" dirty="0" err="1">
                <a:solidFill>
                  <a:schemeClr val="lt1"/>
                </a:solidFill>
                <a:latin typeface="Arial"/>
                <a:ea typeface="Arial"/>
              </a:rPr>
              <a:t>Equipement</a:t>
            </a:r>
            <a:r>
              <a:rPr lang="fr-FR" sz="1100" b="1" strike="noStrike" spc="-1" dirty="0">
                <a:solidFill>
                  <a:schemeClr val="lt1"/>
                </a:solidFill>
                <a:latin typeface="Arial"/>
                <a:ea typeface="Arial"/>
              </a:rPr>
              <a:t> Structurant pour la Recherche / </a:t>
            </a:r>
            <a:r>
              <a:rPr lang="fr-FR" sz="1100" b="1" strike="noStrike" spc="-1" dirty="0" err="1">
                <a:solidFill>
                  <a:schemeClr val="lt1"/>
                </a:solidFill>
                <a:latin typeface="Arial"/>
                <a:ea typeface="Arial"/>
              </a:rPr>
              <a:t>EQUIPEX</a:t>
            </a:r>
            <a:r>
              <a:rPr lang="fr-FR" sz="1100" b="1" strike="noStrike" spc="-1" dirty="0">
                <a:solidFill>
                  <a:schemeClr val="lt1"/>
                </a:solidFill>
                <a:latin typeface="Arial"/>
                <a:ea typeface="Arial"/>
              </a:rPr>
              <a:t>+</a:t>
            </a:r>
            <a:endParaRPr lang="fr-FR" sz="11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7" name="Google Shape;298;p 1"/>
          <p:cNvPicPr/>
          <p:nvPr/>
        </p:nvPicPr>
        <p:blipFill>
          <a:blip r:embed="rId6"/>
          <a:stretch/>
        </p:blipFill>
        <p:spPr>
          <a:xfrm>
            <a:off x="4734000" y="161640"/>
            <a:ext cx="415080" cy="404640"/>
          </a:xfrm>
          <a:prstGeom prst="rect">
            <a:avLst/>
          </a:prstGeom>
          <a:ln w="0">
            <a:noFill/>
          </a:ln>
        </p:spPr>
      </p:pic>
      <p:pic>
        <p:nvPicPr>
          <p:cNvPr id="188" name="Google Shape;299;p 1"/>
          <p:cNvPicPr/>
          <p:nvPr/>
        </p:nvPicPr>
        <p:blipFill>
          <a:blip r:embed="rId7"/>
          <a:stretch/>
        </p:blipFill>
        <p:spPr>
          <a:xfrm>
            <a:off x="5317200" y="157680"/>
            <a:ext cx="415080" cy="396360"/>
          </a:xfrm>
          <a:prstGeom prst="rect">
            <a:avLst/>
          </a:prstGeom>
          <a:ln w="0">
            <a:noFill/>
          </a:ln>
        </p:spPr>
      </p:pic>
      <p:pic>
        <p:nvPicPr>
          <p:cNvPr id="189" name="Google Shape;300;p 1"/>
          <p:cNvPicPr/>
          <p:nvPr/>
        </p:nvPicPr>
        <p:blipFill>
          <a:blip r:embed="rId8"/>
          <a:stretch/>
        </p:blipFill>
        <p:spPr>
          <a:xfrm>
            <a:off x="7900560" y="150120"/>
            <a:ext cx="1107000" cy="384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481;g1e8130db033_2_255"/>
          <p:cNvSpPr/>
          <p:nvPr/>
        </p:nvSpPr>
        <p:spPr>
          <a:xfrm>
            <a:off x="2094480" y="460800"/>
            <a:ext cx="3014280" cy="164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100" b="0" strike="noStrike" spc="-1">
                <a:solidFill>
                  <a:srgbClr val="2A2058"/>
                </a:solidFill>
                <a:latin typeface="Helvetica Neue"/>
                <a:ea typeface="Helvetica Neue"/>
              </a:rPr>
              <a:t>LOREM IPSUM LOREM</a:t>
            </a:r>
            <a:endParaRPr lang="fr-FR" sz="1100" b="0" strike="noStrike" spc="-1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359" name="Google Shape;483;g1e8130db033_2_255"/>
          <p:cNvGrpSpPr/>
          <p:nvPr/>
        </p:nvGrpSpPr>
        <p:grpSpPr>
          <a:xfrm>
            <a:off x="1554" y="0"/>
            <a:ext cx="9140400" cy="5140080"/>
            <a:chOff x="0" y="0"/>
            <a:chExt cx="9140400" cy="5140080"/>
          </a:xfrm>
        </p:grpSpPr>
        <p:sp>
          <p:nvSpPr>
            <p:cNvPr id="360" name="Google Shape;484;g1e8130db033_2_255"/>
            <p:cNvSpPr/>
            <p:nvPr/>
          </p:nvSpPr>
          <p:spPr>
            <a:xfrm>
              <a:off x="0" y="0"/>
              <a:ext cx="9140400" cy="5140080"/>
            </a:xfrm>
            <a:prstGeom prst="rect">
              <a:avLst/>
            </a:prstGeom>
            <a:solidFill>
              <a:srgbClr val="1B786E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34200" tIns="34200" rIns="34200" bIns="34200" anchor="t">
              <a:noAutofit/>
            </a:bodyPr>
            <a:lstStyle/>
            <a:p>
              <a:pPr>
                <a:lnSpc>
                  <a:spcPct val="100000"/>
                </a:lnSpc>
                <a:buNone/>
                <a:tabLst>
                  <a:tab pos="0" algn="l"/>
                </a:tabLst>
              </a:pPr>
              <a:endParaRPr lang="fr-FR" sz="1400" b="0" strike="noStrike" spc="-1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  <p:sp>
          <p:nvSpPr>
            <p:cNvPr id="361" name="Google Shape;485;g1e8130db033_2_255"/>
            <p:cNvSpPr/>
            <p:nvPr/>
          </p:nvSpPr>
          <p:spPr>
            <a:xfrm>
              <a:off x="134640" y="134640"/>
              <a:ext cx="8871480" cy="4869720"/>
            </a:xfrm>
            <a:prstGeom prst="rect">
              <a:avLst/>
            </a:pr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34200" tIns="34200" rIns="34200" bIns="34200" anchor="t">
              <a:noAutofit/>
            </a:bodyPr>
            <a:lstStyle/>
            <a:p>
              <a:pPr>
                <a:lnSpc>
                  <a:spcPct val="100000"/>
                </a:lnSpc>
                <a:buNone/>
                <a:tabLst>
                  <a:tab pos="0" algn="l"/>
                </a:tabLst>
              </a:pPr>
              <a:endParaRPr lang="fr-FR" sz="1400" b="0" strike="noStrike" spc="-1">
                <a:solidFill>
                  <a:srgbClr val="000000"/>
                </a:solidFill>
                <a:latin typeface="Calibri"/>
                <a:ea typeface="DejaVu Sans"/>
              </a:endParaRPr>
            </a:p>
          </p:txBody>
        </p:sp>
      </p:grpSp>
      <p:pic>
        <p:nvPicPr>
          <p:cNvPr id="365" name="Google Shape;489;g1e8130db033_2_255"/>
          <p:cNvPicPr/>
          <p:nvPr/>
        </p:nvPicPr>
        <p:blipFill>
          <a:blip r:embed="rId3"/>
          <a:stretch/>
        </p:blipFill>
        <p:spPr>
          <a:xfrm>
            <a:off x="406800" y="157320"/>
            <a:ext cx="1026360" cy="872280"/>
          </a:xfrm>
          <a:prstGeom prst="rect">
            <a:avLst/>
          </a:prstGeom>
          <a:ln w="0">
            <a:noFill/>
          </a:ln>
        </p:spPr>
      </p:pic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2289309" y="276840"/>
            <a:ext cx="4918151" cy="697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1400" b="1" spc="-1" dirty="0">
                <a:solidFill>
                  <a:srgbClr val="292056"/>
                </a:solidFill>
                <a:latin typeface="Century Gothic" panose="020B0502020202020204" pitchFamily="34" charset="0"/>
              </a:rPr>
              <a:t>Les </a:t>
            </a:r>
            <a:r>
              <a:rPr lang="fr-FR" sz="1400" b="1" spc="-1" dirty="0" err="1">
                <a:solidFill>
                  <a:srgbClr val="292056"/>
                </a:solidFill>
                <a:latin typeface="Century Gothic" panose="020B0502020202020204" pitchFamily="34" charset="0"/>
              </a:rPr>
              <a:t>WPs</a:t>
            </a:r>
            <a:r>
              <a:rPr lang="fr-FR" sz="1400" b="1" spc="-1" dirty="0">
                <a:solidFill>
                  <a:srgbClr val="292056"/>
                </a:solidFill>
                <a:latin typeface="Century Gothic" panose="020B0502020202020204" pitchFamily="34" charset="0"/>
              </a:rPr>
              <a:t> du Projet</a:t>
            </a:r>
            <a:br>
              <a:rPr lang="fr-FR" sz="1400" b="1" spc="-1" dirty="0">
                <a:solidFill>
                  <a:srgbClr val="292056"/>
                </a:solidFill>
                <a:latin typeface="Century Gothic" panose="020B0502020202020204" pitchFamily="34" charset="0"/>
              </a:rPr>
            </a:br>
            <a:r>
              <a:rPr lang="fr-FR" sz="1400" b="1" spc="-1" dirty="0">
                <a:solidFill>
                  <a:srgbClr val="292056"/>
                </a:solidFill>
                <a:latin typeface="Century Gothic" panose="020B0502020202020204" pitchFamily="34" charset="0"/>
              </a:rPr>
              <a:t>Phase de développement : 01/06/2021 – 31/05/</a:t>
            </a:r>
            <a:r>
              <a:rPr lang="fr-FR" sz="1400" b="1" spc="-1" dirty="0">
                <a:solidFill>
                  <a:srgbClr val="FF0000"/>
                </a:solidFill>
                <a:latin typeface="Century Gothic" panose="020B0502020202020204" pitchFamily="34" charset="0"/>
              </a:rPr>
              <a:t>2027</a:t>
            </a:r>
            <a:br>
              <a:rPr lang="fr-FR" sz="1400" b="1" spc="-1" dirty="0">
                <a:solidFill>
                  <a:srgbClr val="FF0000"/>
                </a:solidFill>
                <a:latin typeface="Century Gothic" panose="020B0502020202020204" pitchFamily="34" charset="0"/>
              </a:rPr>
            </a:br>
            <a:r>
              <a:rPr lang="fr-FR" sz="1400" b="1" spc="-1" dirty="0">
                <a:latin typeface="Century Gothic" panose="020B0502020202020204" pitchFamily="34" charset="0"/>
              </a:rPr>
              <a:t>Phase d’exploitation : 01/06/2027 – 31/05/2029</a:t>
            </a:r>
            <a:br>
              <a:rPr sz="1400" dirty="0"/>
            </a:br>
            <a:endParaRPr lang="fr-FR" sz="16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DBEC041-4FBE-E8E0-3252-FA2DBEA980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917" y="1025428"/>
            <a:ext cx="5943600" cy="374586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"/>
          <p:cNvSpPr/>
          <p:nvPr/>
        </p:nvSpPr>
        <p:spPr>
          <a:xfrm>
            <a:off x="2094480" y="460800"/>
            <a:ext cx="3016440" cy="16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058"/>
              </a:buClr>
              <a:buSzPts val="1100"/>
              <a:buFont typeface="Helvetica Neue"/>
              <a:buNone/>
            </a:pPr>
            <a:r>
              <a:rPr lang="fr-FR" sz="1100" b="0" i="0" u="none" strike="noStrike" cap="none">
                <a:solidFill>
                  <a:srgbClr val="2A205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LOREM IPSUM LOREM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1" name="Google Shape;391;p9"/>
          <p:cNvGrpSpPr/>
          <p:nvPr/>
        </p:nvGrpSpPr>
        <p:grpSpPr>
          <a:xfrm>
            <a:off x="1440" y="-2284"/>
            <a:ext cx="9142560" cy="5210885"/>
            <a:chOff x="0" y="0"/>
            <a:chExt cx="9142560" cy="5142240"/>
          </a:xfrm>
        </p:grpSpPr>
        <p:sp>
          <p:nvSpPr>
            <p:cNvPr id="392" name="Google Shape;392;p9"/>
            <p:cNvSpPr/>
            <p:nvPr/>
          </p:nvSpPr>
          <p:spPr>
            <a:xfrm>
              <a:off x="0" y="0"/>
              <a:ext cx="9142560" cy="514224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34200" tIns="34200" rIns="34200" bIns="342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134640" y="134640"/>
              <a:ext cx="8873640" cy="48718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34200" tIns="34200" rIns="34200" bIns="342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5" name="Google Shape;395;p9"/>
          <p:cNvSpPr/>
          <p:nvPr/>
        </p:nvSpPr>
        <p:spPr>
          <a:xfrm rot="10800000">
            <a:off x="1456560" y="442800"/>
            <a:ext cx="360" cy="3560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700" cap="flat" cmpd="sng">
            <a:solidFill>
              <a:srgbClr val="2A205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6" name="Google Shape;396;p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020" y="313020"/>
            <a:ext cx="1028520" cy="874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9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93320" y="228960"/>
            <a:ext cx="624240" cy="521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15360" y="235080"/>
            <a:ext cx="650880" cy="555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9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0800" y="173880"/>
            <a:ext cx="1141920" cy="6310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2" name="Google Shape;402;p9"/>
          <p:cNvGrpSpPr/>
          <p:nvPr/>
        </p:nvGrpSpPr>
        <p:grpSpPr>
          <a:xfrm>
            <a:off x="1670241" y="853796"/>
            <a:ext cx="7278541" cy="4200808"/>
            <a:chOff x="1886750" y="1099800"/>
            <a:chExt cx="6943848" cy="3905912"/>
          </a:xfrm>
        </p:grpSpPr>
        <p:pic>
          <p:nvPicPr>
            <p:cNvPr id="403" name="Google Shape;403;p9"/>
            <p:cNvPicPr preferRelativeResize="0"/>
            <p:nvPr/>
          </p:nvPicPr>
          <p:blipFill>
            <a:blip r:embed="rId7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86750" y="1099800"/>
              <a:ext cx="6943848" cy="39059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4" name="Google Shape;404;p9"/>
            <p:cNvSpPr/>
            <p:nvPr/>
          </p:nvSpPr>
          <p:spPr>
            <a:xfrm>
              <a:off x="2714625" y="3529025"/>
              <a:ext cx="914400" cy="246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5" name="Google Shape;405;p9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616" y="2202548"/>
            <a:ext cx="1975999" cy="168548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9"/>
          <p:cNvSpPr txBox="1"/>
          <p:nvPr/>
        </p:nvSpPr>
        <p:spPr>
          <a:xfrm>
            <a:off x="2094475" y="3629025"/>
            <a:ext cx="2041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8 sites principaux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30 sites existants</a:t>
            </a:r>
            <a:endParaRPr dirty="0"/>
          </a:p>
        </p:txBody>
      </p:sp>
      <p:sp>
        <p:nvSpPr>
          <p:cNvPr id="2" name="Google Shape;397;p9">
            <a:extLst>
              <a:ext uri="{FF2B5EF4-FFF2-40B4-BE49-F238E27FC236}">
                <a16:creationId xmlns:a16="http://schemas.microsoft.com/office/drawing/2014/main" id="{D3FA7A39-7776-5C75-6EA9-12C25DEF7339}"/>
              </a:ext>
            </a:extLst>
          </p:cNvPr>
          <p:cNvSpPr txBox="1">
            <a:spLocks/>
          </p:cNvSpPr>
          <p:nvPr/>
        </p:nvSpPr>
        <p:spPr>
          <a:xfrm>
            <a:off x="1641600" y="272562"/>
            <a:ext cx="4941360" cy="830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292056"/>
              </a:buClr>
              <a:buSzPts val="1400"/>
              <a:buFont typeface="Helvetica Neue"/>
              <a:buNone/>
            </a:pPr>
            <a:r>
              <a:rPr lang="fr-FR" b="1" dirty="0">
                <a:solidFill>
                  <a:srgbClr val="292056"/>
                </a:solidFill>
                <a:latin typeface="Century Gothic" panose="020B0502020202020204" pitchFamily="34" charset="0"/>
                <a:ea typeface="Helvetica Neue"/>
                <a:cs typeface="Helvetica Neue"/>
                <a:sym typeface="Helvetica Neue"/>
              </a:rPr>
              <a:t>UN PROJET PORTÉ PAR </a:t>
            </a:r>
            <a:r>
              <a:rPr lang="fr-FR" b="1" dirty="0" err="1">
                <a:solidFill>
                  <a:srgbClr val="292056"/>
                </a:solidFill>
                <a:latin typeface="Century Gothic" panose="020B0502020202020204" pitchFamily="34" charset="0"/>
                <a:ea typeface="Helvetica Neue"/>
                <a:cs typeface="Helvetica Neue"/>
                <a:sym typeface="Helvetica Neue"/>
              </a:rPr>
              <a:t>CLIMERI</a:t>
            </a:r>
            <a:r>
              <a:rPr lang="fr-FR" b="1" dirty="0">
                <a:solidFill>
                  <a:srgbClr val="292056"/>
                </a:solidFill>
                <a:latin typeface="Century Gothic" panose="020B0502020202020204" pitchFamily="34" charset="0"/>
                <a:ea typeface="Helvetica Neue"/>
                <a:cs typeface="Helvetica Neue"/>
                <a:sym typeface="Helvetica Neue"/>
              </a:rPr>
              <a:t>, DATA TERRA ET </a:t>
            </a:r>
            <a:r>
              <a:rPr lang="fr-FR" b="1" dirty="0" err="1">
                <a:solidFill>
                  <a:srgbClr val="292056"/>
                </a:solidFill>
                <a:latin typeface="Century Gothic" panose="020B0502020202020204" pitchFamily="34" charset="0"/>
                <a:ea typeface="Helvetica Neue"/>
                <a:cs typeface="Helvetica Neue"/>
                <a:sym typeface="Helvetica Neue"/>
              </a:rPr>
              <a:t>PNDB</a:t>
            </a:r>
            <a:r>
              <a:rPr lang="fr-FR" b="1" dirty="0">
                <a:solidFill>
                  <a:srgbClr val="292056"/>
                </a:solidFill>
                <a:latin typeface="Century Gothic" panose="020B0502020202020204" pitchFamily="34" charset="0"/>
                <a:ea typeface="Helvetica Neue"/>
                <a:cs typeface="Helvetica Neue"/>
                <a:sym typeface="Helvetica Neue"/>
              </a:rPr>
              <a:t> POUR FACILITER LES USAGES DES DONNÉES SYSTÈME TERRE ET ENVIRONNEMENT</a:t>
            </a:r>
          </a:p>
          <a:p>
            <a:pPr>
              <a:buClr>
                <a:srgbClr val="292056"/>
              </a:buClr>
              <a:buSzPts val="1400"/>
              <a:buFont typeface="Helvetica Neue"/>
              <a:buNone/>
            </a:pPr>
            <a:endParaRPr lang="fr-FR" b="1" dirty="0">
              <a:solidFill>
                <a:srgbClr val="292056"/>
              </a:solidFill>
              <a:latin typeface="Century Gothic" panose="020B0502020202020204" pitchFamily="34" charset="0"/>
              <a:ea typeface="Helvetica Neue"/>
              <a:cs typeface="Helvetica Neue"/>
              <a:sym typeface="Helvetica Neue"/>
            </a:endParaRPr>
          </a:p>
          <a:p>
            <a:pPr>
              <a:buClr>
                <a:srgbClr val="292056"/>
              </a:buClr>
              <a:buSzPts val="1400"/>
              <a:buFont typeface="Helvetica Neue"/>
              <a:buNone/>
            </a:pPr>
            <a:endParaRPr lang="fr-FR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9586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91B8C136-21B9-F386-9572-3D4BB56B6889}"/>
              </a:ext>
            </a:extLst>
          </p:cNvPr>
          <p:cNvGrpSpPr/>
          <p:nvPr/>
        </p:nvGrpSpPr>
        <p:grpSpPr>
          <a:xfrm>
            <a:off x="0" y="0"/>
            <a:ext cx="9150766" cy="5143500"/>
            <a:chOff x="0" y="0"/>
            <a:chExt cx="9150766" cy="5143500"/>
          </a:xfrm>
        </p:grpSpPr>
        <p:sp>
          <p:nvSpPr>
            <p:cNvPr id="22" name="Google Shape;6;p15" descr="bg object 16">
              <a:extLst>
                <a:ext uri="{FF2B5EF4-FFF2-40B4-BE49-F238E27FC236}">
                  <a16:creationId xmlns:a16="http://schemas.microsoft.com/office/drawing/2014/main" id="{43073F47-2AA3-4C45-9DC6-56EBDC4802D1}"/>
                </a:ext>
              </a:extLst>
            </p:cNvPr>
            <p:cNvSpPr txBox="1"/>
            <p:nvPr/>
          </p:nvSpPr>
          <p:spPr>
            <a:xfrm>
              <a:off x="0" y="0"/>
              <a:ext cx="9150766" cy="5143500"/>
            </a:xfrm>
            <a:prstGeom prst="rect">
              <a:avLst/>
            </a:prstGeom>
            <a:solidFill>
              <a:srgbClr val="00B8A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7;p15" descr="bg object 17">
              <a:extLst>
                <a:ext uri="{FF2B5EF4-FFF2-40B4-BE49-F238E27FC236}">
                  <a16:creationId xmlns:a16="http://schemas.microsoft.com/office/drawing/2014/main" id="{392C433B-010C-5E45-9CEA-0F14B2B207F7}"/>
                </a:ext>
              </a:extLst>
            </p:cNvPr>
            <p:cNvSpPr txBox="1"/>
            <p:nvPr/>
          </p:nvSpPr>
          <p:spPr>
            <a:xfrm>
              <a:off x="179388" y="179388"/>
              <a:ext cx="8881486" cy="4791623"/>
            </a:xfrm>
            <a:prstGeom prst="rect">
              <a:avLst/>
            </a:prstGeom>
            <a:solidFill>
              <a:srgbClr val="2A2058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g115bb777f83_0_25"/>
            <p:cNvSpPr/>
            <p:nvPr/>
          </p:nvSpPr>
          <p:spPr>
            <a:xfrm>
              <a:off x="322350" y="973256"/>
              <a:ext cx="8563050" cy="2830950"/>
            </a:xfrm>
            <a:prstGeom prst="rect">
              <a:avLst/>
            </a:prstGeom>
            <a:solidFill>
              <a:schemeClr val="lt1"/>
            </a:solidFill>
            <a:ln w="76200" cap="flat" cmpd="sng">
              <a:solidFill>
                <a:srgbClr val="01B8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29" name="Google Shape;1129;g115bb777f83_0_25"/>
            <p:cNvSpPr txBox="1"/>
            <p:nvPr/>
          </p:nvSpPr>
          <p:spPr>
            <a:xfrm>
              <a:off x="2543662" y="145906"/>
              <a:ext cx="4120425" cy="403935"/>
            </a:xfrm>
            <a:prstGeom prst="rect">
              <a:avLst/>
            </a:prstGeom>
            <a:solidFill>
              <a:srgbClr val="01B8A5"/>
            </a:solidFill>
            <a:ln>
              <a:noFill/>
            </a:ln>
          </p:spPr>
          <p:txBody>
            <a:bodyPr spcFirstLastPara="1" wrap="square" lIns="68569" tIns="68569" rIns="68569" bIns="68569" anchor="t" anchorCtr="0">
              <a:spAutoFit/>
            </a:bodyPr>
            <a:lstStyle/>
            <a:p>
              <a:pPr algn="ctr"/>
              <a:r>
                <a:rPr lang="en-US" sz="1725" b="1" dirty="0">
                  <a:solidFill>
                    <a:schemeClr val="lt1"/>
                  </a:solidFill>
                  <a:highlight>
                    <a:srgbClr val="01B8A5"/>
                  </a:highlight>
                </a:rPr>
                <a:t>INFRASTRUCTURE GAIA DATA</a:t>
              </a:r>
              <a:endParaRPr sz="105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1130" name="Google Shape;1130;g115bb777f83_0_25"/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80971" y="1241662"/>
              <a:ext cx="3582056" cy="22941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1" name="Google Shape;1131;g115bb777f83_0_25"/>
            <p:cNvSpPr txBox="1"/>
            <p:nvPr/>
          </p:nvSpPr>
          <p:spPr>
            <a:xfrm>
              <a:off x="239785" y="479606"/>
              <a:ext cx="8773425" cy="6001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spAutoFit/>
            </a:bodyPr>
            <a:lstStyle/>
            <a:p>
              <a:pPr algn="ctr"/>
              <a:r>
                <a:rPr lang="en-US" sz="1425" b="1" dirty="0">
                  <a:solidFill>
                    <a:schemeClr val="lt1"/>
                  </a:solidFill>
                </a:rPr>
                <a:t>Grille de </a:t>
              </a:r>
              <a:r>
                <a:rPr lang="en-US" sz="1425" b="1" dirty="0" err="1">
                  <a:solidFill>
                    <a:schemeClr val="lt1"/>
                  </a:solidFill>
                </a:rPr>
                <a:t>données</a:t>
              </a:r>
              <a:r>
                <a:rPr lang="en-US" sz="1425" b="1" dirty="0">
                  <a:solidFill>
                    <a:schemeClr val="lt1"/>
                  </a:solidFill>
                </a:rPr>
                <a:t> et de services : </a:t>
              </a:r>
              <a:r>
                <a:rPr lang="en-US" sz="1575" b="1" dirty="0">
                  <a:solidFill>
                    <a:srgbClr val="00FDC8"/>
                  </a:solidFill>
                </a:rPr>
                <a:t>8 </a:t>
              </a:r>
              <a:r>
                <a:rPr lang="en-US" sz="1575" b="1" dirty="0" err="1">
                  <a:solidFill>
                    <a:srgbClr val="00FDC8"/>
                  </a:solidFill>
                </a:rPr>
                <a:t>principaux</a:t>
              </a:r>
              <a:r>
                <a:rPr lang="en-US" sz="1575" b="1" dirty="0">
                  <a:solidFill>
                    <a:srgbClr val="00FDC8"/>
                  </a:solidFill>
                </a:rPr>
                <a:t> </a:t>
              </a:r>
              <a:r>
                <a:rPr lang="en-US" sz="1575" b="1" dirty="0" err="1">
                  <a:solidFill>
                    <a:srgbClr val="00FDC8"/>
                  </a:solidFill>
                </a:rPr>
                <a:t>centres</a:t>
              </a:r>
              <a:r>
                <a:rPr lang="en-US" sz="1575" b="1" dirty="0">
                  <a:solidFill>
                    <a:srgbClr val="00FDC8"/>
                  </a:solidFill>
                </a:rPr>
                <a:t> </a:t>
              </a:r>
              <a:r>
                <a:rPr lang="en-US" sz="1575" b="1" dirty="0" err="1">
                  <a:solidFill>
                    <a:srgbClr val="00FDC8"/>
                  </a:solidFill>
                </a:rPr>
                <a:t>en</a:t>
              </a:r>
              <a:r>
                <a:rPr lang="en-US" sz="1575" b="1" dirty="0">
                  <a:solidFill>
                    <a:srgbClr val="00FDC8"/>
                  </a:solidFill>
                </a:rPr>
                <a:t> </a:t>
              </a:r>
              <a:r>
                <a:rPr lang="en-US" sz="1575" b="1" dirty="0" err="1">
                  <a:solidFill>
                    <a:srgbClr val="00FDC8"/>
                  </a:solidFill>
                </a:rPr>
                <a:t>réseau</a:t>
              </a:r>
              <a:r>
                <a:rPr lang="en-US" sz="1425" dirty="0">
                  <a:solidFill>
                    <a:schemeClr val="lt1"/>
                  </a:solidFill>
                </a:rPr>
                <a:t>				</a:t>
              </a:r>
              <a:endParaRPr sz="1425" dirty="0">
                <a:solidFill>
                  <a:schemeClr val="lt1"/>
                </a:solidFill>
              </a:endParaRPr>
            </a:p>
          </p:txBody>
        </p:sp>
        <p:sp>
          <p:nvSpPr>
            <p:cNvPr id="1132" name="Google Shape;1132;g115bb777f83_0_25"/>
            <p:cNvSpPr txBox="1"/>
            <p:nvPr/>
          </p:nvSpPr>
          <p:spPr>
            <a:xfrm>
              <a:off x="436650" y="1071356"/>
              <a:ext cx="2250000" cy="2896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spAutoFit/>
            </a:bodyPr>
            <a:lstStyle/>
            <a:p>
              <a:r>
                <a:rPr lang="en-US" sz="1050" b="1" dirty="0" err="1">
                  <a:solidFill>
                    <a:srgbClr val="3D3166"/>
                  </a:solidFill>
                </a:rPr>
                <a:t>Projets</a:t>
              </a:r>
              <a:r>
                <a:rPr lang="en-US" sz="1050" b="1" dirty="0">
                  <a:solidFill>
                    <a:srgbClr val="3D3166"/>
                  </a:solidFill>
                </a:rPr>
                <a:t> </a:t>
              </a:r>
              <a:r>
                <a:rPr lang="en-US" sz="1050" b="1" dirty="0" err="1">
                  <a:solidFill>
                    <a:srgbClr val="3D3166"/>
                  </a:solidFill>
                </a:rPr>
                <a:t>Equipex</a:t>
              </a:r>
              <a:r>
                <a:rPr lang="en-US" sz="1050" b="1" dirty="0">
                  <a:solidFill>
                    <a:srgbClr val="3D3166"/>
                  </a:solidFill>
                </a:rPr>
                <a:t>+ </a:t>
              </a:r>
              <a:r>
                <a:rPr lang="en-US" sz="1050" b="1" dirty="0" err="1">
                  <a:solidFill>
                    <a:srgbClr val="3D3166"/>
                  </a:solidFill>
                </a:rPr>
                <a:t>ou</a:t>
              </a:r>
              <a:r>
                <a:rPr lang="en-US" sz="1050" b="1" dirty="0">
                  <a:solidFill>
                    <a:srgbClr val="3D3166"/>
                  </a:solidFill>
                </a:rPr>
                <a:t> PIA4 infra</a:t>
              </a:r>
              <a:endParaRPr sz="1050" b="1" dirty="0">
                <a:solidFill>
                  <a:srgbClr val="3D3166"/>
                </a:solidFill>
              </a:endParaRPr>
            </a:p>
            <a:p>
              <a:pPr marL="342900" indent="-233363">
                <a:buClr>
                  <a:srgbClr val="3D3166"/>
                </a:buClr>
                <a:buSzPts val="1300"/>
                <a:buChar char="-"/>
              </a:pPr>
              <a:r>
                <a:rPr lang="en-US" sz="975" dirty="0">
                  <a:solidFill>
                    <a:srgbClr val="3D3166"/>
                  </a:solidFill>
                </a:rPr>
                <a:t>FITS</a:t>
              </a:r>
              <a:endParaRPr sz="975" dirty="0">
                <a:solidFill>
                  <a:srgbClr val="3D3166"/>
                </a:solidFill>
              </a:endParaRPr>
            </a:p>
            <a:p>
              <a:pPr marL="342900" indent="-233363">
                <a:buClr>
                  <a:srgbClr val="3D3166"/>
                </a:buClr>
                <a:buSzPts val="1300"/>
                <a:buChar char="-"/>
              </a:pPr>
              <a:r>
                <a:rPr lang="en-US" sz="975" dirty="0" err="1">
                  <a:solidFill>
                    <a:srgbClr val="3D3166"/>
                  </a:solidFill>
                </a:rPr>
                <a:t>MesoNet</a:t>
              </a:r>
              <a:endParaRPr sz="975" dirty="0">
                <a:solidFill>
                  <a:srgbClr val="3D3166"/>
                </a:solidFill>
              </a:endParaRPr>
            </a:p>
            <a:p>
              <a:pPr marL="342900" indent="-233363">
                <a:buClr>
                  <a:srgbClr val="3D3166"/>
                </a:buClr>
                <a:buSzPts val="1300"/>
                <a:buChar char="-"/>
              </a:pPr>
              <a:r>
                <a:rPr lang="en-US" sz="975" dirty="0" err="1">
                  <a:solidFill>
                    <a:srgbClr val="3D3166"/>
                  </a:solidFill>
                </a:rPr>
                <a:t>Clusster</a:t>
              </a:r>
              <a:endParaRPr sz="975" dirty="0">
                <a:solidFill>
                  <a:srgbClr val="3D3166"/>
                </a:solidFill>
              </a:endParaRPr>
            </a:p>
            <a:p>
              <a:r>
                <a:rPr lang="en-US" sz="1050" b="1" dirty="0" err="1">
                  <a:solidFill>
                    <a:srgbClr val="3D3166"/>
                  </a:solidFill>
                </a:rPr>
                <a:t>Projets</a:t>
              </a:r>
              <a:r>
                <a:rPr lang="en-US" sz="1050" b="1" dirty="0">
                  <a:solidFill>
                    <a:srgbClr val="3D3166"/>
                  </a:solidFill>
                </a:rPr>
                <a:t> </a:t>
              </a:r>
              <a:r>
                <a:rPr lang="en-US" sz="1050" b="1" dirty="0" err="1">
                  <a:solidFill>
                    <a:srgbClr val="3D3166"/>
                  </a:solidFill>
                </a:rPr>
                <a:t>Equipex</a:t>
              </a:r>
              <a:r>
                <a:rPr lang="en-US" sz="1050" b="1" dirty="0">
                  <a:solidFill>
                    <a:srgbClr val="3D3166"/>
                  </a:solidFill>
                </a:rPr>
                <a:t>+ </a:t>
              </a:r>
              <a:r>
                <a:rPr lang="en-US" sz="1050" b="1" dirty="0" err="1">
                  <a:solidFill>
                    <a:srgbClr val="3D3166"/>
                  </a:solidFill>
                </a:rPr>
                <a:t>ou</a:t>
              </a:r>
              <a:r>
                <a:rPr lang="en-US" sz="1050" b="1" dirty="0">
                  <a:solidFill>
                    <a:srgbClr val="3D3166"/>
                  </a:solidFill>
                </a:rPr>
                <a:t> </a:t>
              </a:r>
              <a:r>
                <a:rPr lang="en-US" sz="1050" b="1" dirty="0" err="1">
                  <a:solidFill>
                    <a:srgbClr val="3D3166"/>
                  </a:solidFill>
                </a:rPr>
                <a:t>PEPR</a:t>
              </a:r>
              <a:r>
                <a:rPr lang="en-US" sz="1050" b="1" dirty="0">
                  <a:solidFill>
                    <a:srgbClr val="3D3166"/>
                  </a:solidFill>
                </a:rPr>
                <a:t> </a:t>
              </a:r>
              <a:r>
                <a:rPr lang="en-US" sz="1050" b="1" dirty="0" err="1">
                  <a:solidFill>
                    <a:srgbClr val="3D3166"/>
                  </a:solidFill>
                </a:rPr>
                <a:t>thématiques</a:t>
              </a:r>
              <a:endParaRPr sz="1050" b="1" dirty="0">
                <a:solidFill>
                  <a:srgbClr val="3D3166"/>
                </a:solidFill>
              </a:endParaRPr>
            </a:p>
            <a:p>
              <a:pPr marL="342900" indent="-233363">
                <a:buClr>
                  <a:srgbClr val="3D3166"/>
                </a:buClr>
                <a:buSzPts val="1300"/>
                <a:buChar char="-"/>
              </a:pPr>
              <a:r>
                <a:rPr lang="en-US" sz="975" dirty="0">
                  <a:solidFill>
                    <a:srgbClr val="3D3166"/>
                  </a:solidFill>
                </a:rPr>
                <a:t>Obs4Clim</a:t>
              </a:r>
              <a:endParaRPr sz="975" dirty="0">
                <a:solidFill>
                  <a:srgbClr val="3D3166"/>
                </a:solidFill>
              </a:endParaRPr>
            </a:p>
            <a:p>
              <a:pPr marL="342900" indent="-233363">
                <a:buClr>
                  <a:srgbClr val="3D3166"/>
                </a:buClr>
                <a:buSzPts val="1300"/>
                <a:buChar char="-"/>
              </a:pPr>
              <a:r>
                <a:rPr lang="en-US" sz="975" dirty="0" err="1">
                  <a:solidFill>
                    <a:srgbClr val="3D3166"/>
                  </a:solidFill>
                </a:rPr>
                <a:t>TerraForma</a:t>
              </a:r>
              <a:endParaRPr sz="975" dirty="0">
                <a:solidFill>
                  <a:srgbClr val="3D3166"/>
                </a:solidFill>
              </a:endParaRPr>
            </a:p>
            <a:p>
              <a:pPr marL="342900" indent="-233363">
                <a:buClr>
                  <a:srgbClr val="3D3166"/>
                </a:buClr>
                <a:buSzPts val="1300"/>
                <a:buChar char="-"/>
              </a:pPr>
              <a:r>
                <a:rPr lang="en-US" sz="975" dirty="0" err="1">
                  <a:solidFill>
                    <a:srgbClr val="3D3166"/>
                  </a:solidFill>
                </a:rPr>
                <a:t>Marmor</a:t>
              </a:r>
              <a:endParaRPr sz="975" dirty="0">
                <a:solidFill>
                  <a:srgbClr val="3D3166"/>
                </a:solidFill>
              </a:endParaRPr>
            </a:p>
            <a:p>
              <a:pPr marL="342900" indent="-233363">
                <a:buClr>
                  <a:srgbClr val="3D3166"/>
                </a:buClr>
                <a:buSzPts val="1300"/>
                <a:buChar char="-"/>
              </a:pPr>
              <a:r>
                <a:rPr lang="en-US" sz="975" dirty="0" err="1">
                  <a:solidFill>
                    <a:srgbClr val="3D3166"/>
                  </a:solidFill>
                </a:rPr>
                <a:t>OneWater</a:t>
              </a:r>
              <a:endParaRPr sz="975" dirty="0">
                <a:solidFill>
                  <a:srgbClr val="3D3166"/>
                </a:solidFill>
              </a:endParaRPr>
            </a:p>
            <a:p>
              <a:r>
                <a:rPr lang="en-US" sz="1050" b="1" dirty="0" err="1">
                  <a:solidFill>
                    <a:srgbClr val="3D3166"/>
                  </a:solidFill>
                </a:rPr>
                <a:t>Projets</a:t>
              </a:r>
              <a:r>
                <a:rPr lang="en-US" sz="1050" b="1" dirty="0">
                  <a:solidFill>
                    <a:srgbClr val="3D3166"/>
                  </a:solidFill>
                </a:rPr>
                <a:t> H2020 – Horizon Europe</a:t>
              </a:r>
              <a:endParaRPr sz="1050" b="1" dirty="0">
                <a:solidFill>
                  <a:srgbClr val="3D3166"/>
                </a:solidFill>
              </a:endParaRPr>
            </a:p>
            <a:p>
              <a:pPr marL="342900" indent="-233363">
                <a:buClr>
                  <a:srgbClr val="3D3166"/>
                </a:buClr>
                <a:buSzPts val="1300"/>
                <a:buChar char="-"/>
              </a:pPr>
              <a:r>
                <a:rPr lang="en-US" sz="975" dirty="0">
                  <a:solidFill>
                    <a:srgbClr val="3D3166"/>
                  </a:solidFill>
                </a:rPr>
                <a:t>IS-ENES</a:t>
              </a:r>
              <a:endParaRPr sz="975" dirty="0">
                <a:solidFill>
                  <a:srgbClr val="3D3166"/>
                </a:solidFill>
              </a:endParaRPr>
            </a:p>
            <a:p>
              <a:pPr marL="342900" indent="-233363">
                <a:buClr>
                  <a:srgbClr val="3D3166"/>
                </a:buClr>
                <a:buSzPts val="1300"/>
                <a:buChar char="-"/>
              </a:pPr>
              <a:r>
                <a:rPr lang="en-US" sz="975" dirty="0">
                  <a:solidFill>
                    <a:srgbClr val="3D3166"/>
                  </a:solidFill>
                </a:rPr>
                <a:t>PHIDIAS</a:t>
              </a:r>
              <a:endParaRPr sz="975" dirty="0">
                <a:solidFill>
                  <a:srgbClr val="3D3166"/>
                </a:solidFill>
              </a:endParaRPr>
            </a:p>
            <a:p>
              <a:pPr marL="342900" indent="-233363">
                <a:buClr>
                  <a:srgbClr val="3D3166"/>
                </a:buClr>
                <a:buSzPts val="1300"/>
                <a:buChar char="-"/>
              </a:pPr>
              <a:r>
                <a:rPr lang="en-US" sz="975" dirty="0" err="1">
                  <a:solidFill>
                    <a:srgbClr val="3D3166"/>
                  </a:solidFill>
                </a:rPr>
                <a:t>EOSC</a:t>
              </a:r>
              <a:r>
                <a:rPr lang="en-US" sz="975" dirty="0">
                  <a:solidFill>
                    <a:srgbClr val="3D3166"/>
                  </a:solidFill>
                </a:rPr>
                <a:t>-Pillar</a:t>
              </a:r>
              <a:endParaRPr sz="975" dirty="0">
                <a:solidFill>
                  <a:srgbClr val="3D3166"/>
                </a:solidFill>
              </a:endParaRPr>
            </a:p>
            <a:p>
              <a:pPr marL="342900" indent="-233363">
                <a:buClr>
                  <a:srgbClr val="3D3166"/>
                </a:buClr>
                <a:buSzPts val="1300"/>
                <a:buChar char="-"/>
              </a:pPr>
              <a:r>
                <a:rPr lang="en-US" sz="975" dirty="0">
                  <a:solidFill>
                    <a:srgbClr val="3D3166"/>
                  </a:solidFill>
                </a:rPr>
                <a:t>FAIR EASE</a:t>
              </a:r>
              <a:endParaRPr sz="975" dirty="0">
                <a:solidFill>
                  <a:srgbClr val="3D3166"/>
                </a:solidFill>
              </a:endParaRPr>
            </a:p>
            <a:p>
              <a:pPr marL="342900" indent="-233363">
                <a:buClr>
                  <a:srgbClr val="3D3166"/>
                </a:buClr>
                <a:buSzPts val="1300"/>
                <a:buChar char="-"/>
              </a:pPr>
              <a:r>
                <a:rPr lang="en-US" sz="975" dirty="0">
                  <a:solidFill>
                    <a:srgbClr val="3D3166"/>
                  </a:solidFill>
                </a:rPr>
                <a:t>FAIR IMPACT</a:t>
              </a:r>
              <a:endParaRPr sz="975" b="1" dirty="0">
                <a:solidFill>
                  <a:srgbClr val="3D3166"/>
                </a:solidFill>
              </a:endParaRPr>
            </a:p>
            <a:p>
              <a:r>
                <a:rPr lang="en-US" sz="1050" b="1" dirty="0" err="1">
                  <a:solidFill>
                    <a:srgbClr val="3D3166"/>
                  </a:solidFill>
                </a:rPr>
                <a:t>Projets</a:t>
              </a:r>
              <a:r>
                <a:rPr lang="en-US" sz="1050" b="1" dirty="0">
                  <a:solidFill>
                    <a:srgbClr val="3D3166"/>
                  </a:solidFill>
                </a:rPr>
                <a:t> </a:t>
              </a:r>
              <a:r>
                <a:rPr lang="en-US" sz="1050" b="1" dirty="0" err="1">
                  <a:solidFill>
                    <a:srgbClr val="3D3166"/>
                  </a:solidFill>
                </a:rPr>
                <a:t>CPER</a:t>
              </a:r>
              <a:r>
                <a:rPr lang="en-US" sz="1050" b="1" dirty="0">
                  <a:solidFill>
                    <a:srgbClr val="3D3166"/>
                  </a:solidFill>
                </a:rPr>
                <a:t> </a:t>
              </a:r>
              <a:r>
                <a:rPr lang="en-US" sz="1050" b="1" dirty="0" err="1">
                  <a:solidFill>
                    <a:srgbClr val="3D3166"/>
                  </a:solidFill>
                </a:rPr>
                <a:t>en</a:t>
              </a:r>
              <a:r>
                <a:rPr lang="en-US" sz="1050" b="1" dirty="0">
                  <a:solidFill>
                    <a:srgbClr val="3D3166"/>
                  </a:solidFill>
                </a:rPr>
                <a:t> </a:t>
              </a:r>
              <a:r>
                <a:rPr lang="en-US" sz="1050" b="1" dirty="0" err="1">
                  <a:solidFill>
                    <a:srgbClr val="3D3166"/>
                  </a:solidFill>
                </a:rPr>
                <a:t>région</a:t>
              </a:r>
              <a:r>
                <a:rPr lang="en-US" sz="1050" b="1" dirty="0">
                  <a:solidFill>
                    <a:srgbClr val="3D3166"/>
                  </a:solidFill>
                </a:rPr>
                <a:t> </a:t>
              </a:r>
              <a:br>
                <a:rPr lang="en-US" sz="1050" dirty="0">
                  <a:solidFill>
                    <a:srgbClr val="3D3166"/>
                  </a:solidFill>
                </a:rPr>
              </a:br>
              <a:r>
                <a:rPr lang="en-US" sz="975" dirty="0">
                  <a:solidFill>
                    <a:srgbClr val="3D3166"/>
                  </a:solidFill>
                </a:rPr>
                <a:t>	</a:t>
              </a:r>
              <a:endParaRPr sz="975" dirty="0">
                <a:solidFill>
                  <a:srgbClr val="3D3166"/>
                </a:solidFill>
              </a:endParaRPr>
            </a:p>
          </p:txBody>
        </p:sp>
        <p:sp>
          <p:nvSpPr>
            <p:cNvPr id="1133" name="Google Shape;1133;g115bb777f83_0_25"/>
            <p:cNvSpPr txBox="1"/>
            <p:nvPr/>
          </p:nvSpPr>
          <p:spPr>
            <a:xfrm>
              <a:off x="1393875" y="957057"/>
              <a:ext cx="6049800" cy="346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spAutoFit/>
            </a:bodyPr>
            <a:lstStyle/>
            <a:p>
              <a:pPr algn="ctr"/>
              <a:r>
                <a:rPr lang="en-US" sz="1350" b="1" dirty="0">
                  <a:solidFill>
                    <a:schemeClr val="lt1"/>
                  </a:solidFill>
                  <a:highlight>
                    <a:srgbClr val="292056"/>
                  </a:highlight>
                </a:rPr>
                <a:t>  En relation avec des </a:t>
              </a:r>
              <a:r>
                <a:rPr lang="en-US" sz="1350" b="1" dirty="0" err="1">
                  <a:solidFill>
                    <a:schemeClr val="lt1"/>
                  </a:solidFill>
                  <a:highlight>
                    <a:srgbClr val="292056"/>
                  </a:highlight>
                </a:rPr>
                <a:t>projets</a:t>
              </a:r>
              <a:r>
                <a:rPr lang="en-US" sz="1350" b="1" dirty="0">
                  <a:solidFill>
                    <a:schemeClr val="lt1"/>
                  </a:solidFill>
                  <a:highlight>
                    <a:srgbClr val="292056"/>
                  </a:highlight>
                </a:rPr>
                <a:t> </a:t>
              </a:r>
              <a:r>
                <a:rPr lang="en-US" sz="1350" b="1" dirty="0" err="1">
                  <a:solidFill>
                    <a:schemeClr val="lt1"/>
                  </a:solidFill>
                  <a:highlight>
                    <a:srgbClr val="292056"/>
                  </a:highlight>
                </a:rPr>
                <a:t>connexes</a:t>
              </a:r>
              <a:r>
                <a:rPr lang="en-US" sz="1350" b="1" dirty="0">
                  <a:solidFill>
                    <a:schemeClr val="lt1"/>
                  </a:solidFill>
                  <a:highlight>
                    <a:srgbClr val="292056"/>
                  </a:highlight>
                </a:rPr>
                <a:t> </a:t>
              </a:r>
              <a:endParaRPr sz="675" dirty="0">
                <a:solidFill>
                  <a:schemeClr val="lt1"/>
                </a:solidFill>
                <a:highlight>
                  <a:srgbClr val="292056"/>
                </a:highlight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34" name="Google Shape;1134;g115bb777f83_0_25"/>
            <p:cNvSpPr/>
            <p:nvPr/>
          </p:nvSpPr>
          <p:spPr>
            <a:xfrm>
              <a:off x="2597138" y="1002375"/>
              <a:ext cx="252225" cy="28035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rgbClr val="2A205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35" name="Google Shape;1135;g115bb777f83_0_25"/>
            <p:cNvSpPr/>
            <p:nvPr/>
          </p:nvSpPr>
          <p:spPr>
            <a:xfrm rot="10800000">
              <a:off x="6457331" y="3475031"/>
              <a:ext cx="252225" cy="28035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rgbClr val="2A205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050"/>
            </a:p>
          </p:txBody>
        </p:sp>
        <p:sp>
          <p:nvSpPr>
            <p:cNvPr id="1136" name="Google Shape;1136;g115bb777f83_0_25"/>
            <p:cNvSpPr txBox="1"/>
            <p:nvPr/>
          </p:nvSpPr>
          <p:spPr>
            <a:xfrm>
              <a:off x="823688" y="3442069"/>
              <a:ext cx="7332750" cy="346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spAutoFit/>
            </a:bodyPr>
            <a:lstStyle/>
            <a:p>
              <a:pPr algn="ctr"/>
              <a:r>
                <a:rPr lang="en-US" sz="1350" b="1" dirty="0">
                  <a:solidFill>
                    <a:schemeClr val="lt1"/>
                  </a:solidFill>
                  <a:highlight>
                    <a:srgbClr val="292056"/>
                  </a:highlight>
                </a:rPr>
                <a:t>  </a:t>
              </a:r>
              <a:r>
                <a:rPr lang="en-US" sz="1350" b="1" dirty="0" err="1">
                  <a:solidFill>
                    <a:schemeClr val="lt1"/>
                  </a:solidFill>
                  <a:highlight>
                    <a:srgbClr val="292056"/>
                  </a:highlight>
                </a:rPr>
                <a:t>Intégré</a:t>
              </a:r>
              <a:r>
                <a:rPr lang="en-US" sz="1350" b="1" dirty="0">
                  <a:solidFill>
                    <a:schemeClr val="lt1"/>
                  </a:solidFill>
                  <a:highlight>
                    <a:srgbClr val="292056"/>
                  </a:highlight>
                </a:rPr>
                <a:t> dans le </a:t>
              </a:r>
              <a:r>
                <a:rPr lang="en-US" sz="1350" b="1" dirty="0" err="1">
                  <a:solidFill>
                    <a:schemeClr val="lt1"/>
                  </a:solidFill>
                  <a:highlight>
                    <a:srgbClr val="292056"/>
                  </a:highlight>
                </a:rPr>
                <a:t>paysage</a:t>
              </a:r>
              <a:r>
                <a:rPr lang="en-US" sz="1350" b="1" dirty="0">
                  <a:solidFill>
                    <a:schemeClr val="lt1"/>
                  </a:solidFill>
                  <a:highlight>
                    <a:srgbClr val="292056"/>
                  </a:highlight>
                </a:rPr>
                <a:t> international / </a:t>
              </a:r>
              <a:r>
                <a:rPr lang="en-US" sz="1350" b="1" dirty="0" err="1">
                  <a:solidFill>
                    <a:schemeClr val="lt1"/>
                  </a:solidFill>
                  <a:highlight>
                    <a:srgbClr val="292056"/>
                  </a:highlight>
                </a:rPr>
                <a:t>Européen</a:t>
              </a:r>
              <a:r>
                <a:rPr lang="en-US" sz="1350" b="1" dirty="0">
                  <a:solidFill>
                    <a:schemeClr val="lt1"/>
                  </a:solidFill>
                  <a:highlight>
                    <a:srgbClr val="292056"/>
                  </a:highlight>
                </a:rPr>
                <a:t> </a:t>
              </a:r>
              <a:endParaRPr sz="675" dirty="0">
                <a:solidFill>
                  <a:schemeClr val="lt1"/>
                </a:solidFill>
                <a:highlight>
                  <a:srgbClr val="292056"/>
                </a:highlight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1137" name="Google Shape;1137;g115bb777f83_0_25"/>
            <p:cNvPicPr preferRelativeResize="0"/>
            <p:nvPr/>
          </p:nvPicPr>
          <p:blipFill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09557" y="2468579"/>
              <a:ext cx="1394156" cy="5266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8" name="Google Shape;1138;g115bb777f83_0_25"/>
            <p:cNvPicPr preferRelativeResize="0"/>
            <p:nvPr/>
          </p:nvPicPr>
          <p:blipFill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63532" y="2995264"/>
              <a:ext cx="857437" cy="4310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9" name="Google Shape;1139;g115bb777f83_0_25"/>
            <p:cNvPicPr preferRelativeResize="0"/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10861" y="3254344"/>
              <a:ext cx="515396" cy="728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0" name="Google Shape;1140;g115bb777f83_0_25"/>
            <p:cNvPicPr preferRelativeResize="0"/>
            <p:nvPr/>
          </p:nvPicPr>
          <p:blipFill>
            <a:blip r:embed="rId7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60770" y="1700727"/>
              <a:ext cx="748031" cy="8014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1" name="Google Shape;1141;g115bb777f83_0_25"/>
            <p:cNvPicPr preferRelativeResize="0"/>
            <p:nvPr/>
          </p:nvPicPr>
          <p:blipFill>
            <a:blip r:embed="rId8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4973" y="1052705"/>
              <a:ext cx="877075" cy="3397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2" name="Google Shape;1142;g115bb777f83_0_25"/>
            <p:cNvPicPr preferRelativeResize="0"/>
            <p:nvPr/>
          </p:nvPicPr>
          <p:blipFill>
            <a:blip r:embed="rId9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19493" y="2086916"/>
              <a:ext cx="1051313" cy="280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3" name="Google Shape;1143;g115bb777f83_0_25"/>
            <p:cNvPicPr preferRelativeResize="0"/>
            <p:nvPr/>
          </p:nvPicPr>
          <p:blipFill>
            <a:blip r:embed="rId10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91259" y="1633701"/>
              <a:ext cx="828675" cy="39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4" name="Google Shape;1144;g115bb777f83_0_25"/>
            <p:cNvPicPr preferRelativeResize="0"/>
            <p:nvPr/>
          </p:nvPicPr>
          <p:blipFill>
            <a:blip r:embed="rId11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81767" y="1124996"/>
              <a:ext cx="828675" cy="4687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5" name="Google Shape;1145;g115bb777f83_0_25"/>
            <p:cNvSpPr txBox="1"/>
            <p:nvPr/>
          </p:nvSpPr>
          <p:spPr>
            <a:xfrm>
              <a:off x="6866969" y="3362381"/>
              <a:ext cx="1586025" cy="3000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spAutoFit/>
            </a:bodyPr>
            <a:lstStyle/>
            <a:p>
              <a:r>
                <a:rPr lang="en-US" sz="1050" b="1">
                  <a:solidFill>
                    <a:srgbClr val="3D3166"/>
                  </a:solidFill>
                </a:rPr>
                <a:t>DESTINATION EARTH</a:t>
              </a:r>
              <a:endParaRPr sz="975">
                <a:solidFill>
                  <a:srgbClr val="3D3166"/>
                </a:solidFill>
              </a:endParaRPr>
            </a:p>
          </p:txBody>
        </p:sp>
        <p:sp>
          <p:nvSpPr>
            <p:cNvPr id="1146" name="Google Shape;1146;g115bb777f83_0_25"/>
            <p:cNvSpPr txBox="1"/>
            <p:nvPr/>
          </p:nvSpPr>
          <p:spPr>
            <a:xfrm>
              <a:off x="277576" y="3770569"/>
              <a:ext cx="6836921" cy="11829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t" anchorCtr="0">
              <a:spAutoFit/>
            </a:bodyPr>
            <a:lstStyle/>
            <a:p>
              <a:pPr marL="342900" indent="-242888">
                <a:lnSpc>
                  <a:spcPct val="115000"/>
                </a:lnSpc>
                <a:spcBef>
                  <a:spcPts val="900"/>
                </a:spcBef>
                <a:buClr>
                  <a:schemeClr val="lt1"/>
                </a:buClr>
                <a:buSzPts val="1500"/>
                <a:buChar char="-"/>
              </a:pPr>
              <a:r>
                <a:rPr lang="en-US" sz="1050" b="1" dirty="0" err="1">
                  <a:solidFill>
                    <a:schemeClr val="lt1"/>
                  </a:solidFill>
                </a:rPr>
                <a:t>Mise</a:t>
              </a:r>
              <a:r>
                <a:rPr lang="en-US" sz="1050" b="1" dirty="0">
                  <a:solidFill>
                    <a:schemeClr val="lt1"/>
                  </a:solidFill>
                </a:rPr>
                <a:t> </a:t>
              </a:r>
              <a:r>
                <a:rPr lang="en-US" sz="1050" b="1" dirty="0" err="1">
                  <a:solidFill>
                    <a:schemeClr val="lt1"/>
                  </a:solidFill>
                </a:rPr>
                <a:t>en</a:t>
              </a:r>
              <a:r>
                <a:rPr lang="en-US" sz="1050" b="1" dirty="0">
                  <a:solidFill>
                    <a:schemeClr val="lt1"/>
                  </a:solidFill>
                </a:rPr>
                <a:t> place d’un </a:t>
              </a:r>
              <a:r>
                <a:rPr lang="en-US" sz="1050" b="1" dirty="0" err="1">
                  <a:solidFill>
                    <a:schemeClr val="lt1"/>
                  </a:solidFill>
                </a:rPr>
                <a:t>réseau</a:t>
              </a:r>
              <a:r>
                <a:rPr lang="en-US" sz="1050" b="1" dirty="0">
                  <a:solidFill>
                    <a:schemeClr val="lt1"/>
                  </a:solidFill>
                </a:rPr>
                <a:t> </a:t>
              </a:r>
              <a:r>
                <a:rPr lang="en-US" sz="1050" b="1" dirty="0" err="1">
                  <a:solidFill>
                    <a:schemeClr val="lt1"/>
                  </a:solidFill>
                </a:rPr>
                <a:t>dédie</a:t>
              </a:r>
              <a:r>
                <a:rPr lang="en-US" sz="1050" b="1" dirty="0">
                  <a:solidFill>
                    <a:schemeClr val="lt1"/>
                  </a:solidFill>
                </a:rPr>
                <a:t>́ </a:t>
              </a:r>
              <a:r>
                <a:rPr lang="en-US" sz="1050" b="1" dirty="0" err="1">
                  <a:solidFill>
                    <a:schemeClr val="lt1"/>
                  </a:solidFill>
                </a:rPr>
                <a:t>haut-débit</a:t>
              </a:r>
              <a:r>
                <a:rPr lang="en-US" sz="1050" b="1" dirty="0">
                  <a:solidFill>
                    <a:schemeClr val="lt1"/>
                  </a:solidFill>
                </a:rPr>
                <a:t> et </a:t>
              </a:r>
              <a:r>
                <a:rPr lang="en-US" sz="1050" b="1" dirty="0" err="1">
                  <a:solidFill>
                    <a:schemeClr val="lt1"/>
                  </a:solidFill>
                </a:rPr>
                <a:t>sécurise</a:t>
              </a:r>
              <a:r>
                <a:rPr lang="en-US" sz="1050" b="1" dirty="0">
                  <a:solidFill>
                    <a:schemeClr val="lt1"/>
                  </a:solidFill>
                </a:rPr>
                <a:t>́ </a:t>
              </a:r>
              <a:endParaRPr sz="1050" b="1" dirty="0">
                <a:solidFill>
                  <a:schemeClr val="lt1"/>
                </a:solidFill>
              </a:endParaRPr>
            </a:p>
            <a:p>
              <a:pPr marL="342900" indent="-242888">
                <a:lnSpc>
                  <a:spcPct val="115000"/>
                </a:lnSpc>
                <a:buClr>
                  <a:schemeClr val="lt1"/>
                </a:buClr>
                <a:buSzPts val="1500"/>
                <a:buChar char="-"/>
              </a:pPr>
              <a:r>
                <a:rPr lang="en-US" sz="1050" b="1" dirty="0" err="1">
                  <a:solidFill>
                    <a:schemeClr val="lt1"/>
                  </a:solidFill>
                </a:rPr>
                <a:t>Déploiement</a:t>
              </a:r>
              <a:r>
                <a:rPr lang="en-US" sz="1050" b="1" dirty="0">
                  <a:solidFill>
                    <a:schemeClr val="lt1"/>
                  </a:solidFill>
                </a:rPr>
                <a:t> </a:t>
              </a:r>
              <a:r>
                <a:rPr lang="en-US" sz="1050" b="1" dirty="0" err="1">
                  <a:solidFill>
                    <a:schemeClr val="lt1"/>
                  </a:solidFill>
                </a:rPr>
                <a:t>d’une</a:t>
              </a:r>
              <a:r>
                <a:rPr lang="en-US" sz="1050" b="1" dirty="0">
                  <a:solidFill>
                    <a:schemeClr val="lt1"/>
                  </a:solidFill>
                </a:rPr>
                <a:t> grille de </a:t>
              </a:r>
              <a:r>
                <a:rPr lang="en-US" sz="1050" b="1" dirty="0" err="1">
                  <a:solidFill>
                    <a:schemeClr val="lt1"/>
                  </a:solidFill>
                </a:rPr>
                <a:t>données</a:t>
              </a:r>
              <a:r>
                <a:rPr lang="en-US" sz="1050" b="1" dirty="0">
                  <a:solidFill>
                    <a:schemeClr val="lt1"/>
                  </a:solidFill>
                </a:rPr>
                <a:t> (</a:t>
              </a:r>
              <a:r>
                <a:rPr lang="en-US" sz="1050" b="1" dirty="0" err="1">
                  <a:solidFill>
                    <a:schemeClr val="lt1"/>
                  </a:solidFill>
                </a:rPr>
                <a:t>système</a:t>
              </a:r>
              <a:r>
                <a:rPr lang="en-US" sz="1050" b="1" dirty="0">
                  <a:solidFill>
                    <a:schemeClr val="lt1"/>
                  </a:solidFill>
                </a:rPr>
                <a:t> </a:t>
              </a:r>
              <a:r>
                <a:rPr lang="en-US" sz="1050" b="1" dirty="0" err="1">
                  <a:solidFill>
                    <a:schemeClr val="lt1"/>
                  </a:solidFill>
                </a:rPr>
                <a:t>iRODS</a:t>
              </a:r>
              <a:r>
                <a:rPr lang="en-US" sz="1050" b="1" dirty="0">
                  <a:solidFill>
                    <a:schemeClr val="lt1"/>
                  </a:solidFill>
                </a:rPr>
                <a:t> AC) / S3 </a:t>
              </a:r>
              <a:r>
                <a:rPr lang="en-US" sz="1050" dirty="0">
                  <a:solidFill>
                    <a:schemeClr val="lt1"/>
                  </a:solidFill>
                </a:rPr>
                <a:t>pour </a:t>
              </a:r>
              <a:r>
                <a:rPr lang="en-US" sz="1050" dirty="0" err="1">
                  <a:solidFill>
                    <a:schemeClr val="lt1"/>
                  </a:solidFill>
                </a:rPr>
                <a:t>permettre</a:t>
              </a:r>
              <a:r>
                <a:rPr lang="en-US" sz="1050" dirty="0">
                  <a:solidFill>
                    <a:schemeClr val="lt1"/>
                  </a:solidFill>
                </a:rPr>
                <a:t> un </a:t>
              </a:r>
              <a:r>
                <a:rPr lang="en-US" sz="1050" dirty="0" err="1">
                  <a:solidFill>
                    <a:schemeClr val="lt1"/>
                  </a:solidFill>
                </a:rPr>
                <a:t>accès</a:t>
              </a:r>
              <a:r>
                <a:rPr lang="en-US" sz="1050" dirty="0">
                  <a:solidFill>
                    <a:schemeClr val="lt1"/>
                  </a:solidFill>
                </a:rPr>
                <a:t> distant aux </a:t>
              </a:r>
              <a:r>
                <a:rPr lang="en-US" sz="1050" dirty="0" err="1">
                  <a:solidFill>
                    <a:schemeClr val="lt1"/>
                  </a:solidFill>
                </a:rPr>
                <a:t>données</a:t>
              </a:r>
              <a:r>
                <a:rPr lang="en-US" sz="1050" dirty="0">
                  <a:solidFill>
                    <a:schemeClr val="lt1"/>
                  </a:solidFill>
                </a:rPr>
                <a:t> et le </a:t>
              </a:r>
              <a:r>
                <a:rPr lang="en-US" sz="1050" dirty="0" err="1">
                  <a:solidFill>
                    <a:schemeClr val="lt1"/>
                  </a:solidFill>
                </a:rPr>
                <a:t>transfert</a:t>
              </a:r>
              <a:r>
                <a:rPr lang="en-US" sz="1050" dirty="0">
                  <a:solidFill>
                    <a:schemeClr val="lt1"/>
                  </a:solidFill>
                </a:rPr>
                <a:t> </a:t>
              </a:r>
              <a:r>
                <a:rPr lang="en-US" sz="1050" dirty="0" err="1">
                  <a:solidFill>
                    <a:schemeClr val="lt1"/>
                  </a:solidFill>
                </a:rPr>
                <a:t>rapide</a:t>
              </a:r>
              <a:r>
                <a:rPr lang="en-US" sz="1050" dirty="0">
                  <a:solidFill>
                    <a:schemeClr val="lt1"/>
                  </a:solidFill>
                </a:rPr>
                <a:t> et </a:t>
              </a:r>
              <a:r>
                <a:rPr lang="en-US" sz="1050" dirty="0" err="1">
                  <a:solidFill>
                    <a:schemeClr val="lt1"/>
                  </a:solidFill>
                </a:rPr>
                <a:t>automatique</a:t>
              </a:r>
              <a:r>
                <a:rPr lang="en-US" sz="1050" dirty="0">
                  <a:solidFill>
                    <a:schemeClr val="lt1"/>
                  </a:solidFill>
                </a:rPr>
                <a:t> de grands ensembles de </a:t>
              </a:r>
              <a:r>
                <a:rPr lang="en-US" sz="1050" dirty="0" err="1">
                  <a:solidFill>
                    <a:schemeClr val="lt1"/>
                  </a:solidFill>
                </a:rPr>
                <a:t>données</a:t>
              </a:r>
              <a:r>
                <a:rPr lang="en-US" sz="1050" dirty="0">
                  <a:solidFill>
                    <a:schemeClr val="lt1"/>
                  </a:solidFill>
                </a:rPr>
                <a:t> d’un </a:t>
              </a:r>
              <a:r>
                <a:rPr lang="en-US" sz="1050" dirty="0" err="1">
                  <a:solidFill>
                    <a:schemeClr val="lt1"/>
                  </a:solidFill>
                </a:rPr>
                <a:t>centre</a:t>
              </a:r>
              <a:r>
                <a:rPr lang="en-US" sz="1050" dirty="0">
                  <a:solidFill>
                    <a:schemeClr val="lt1"/>
                  </a:solidFill>
                </a:rPr>
                <a:t> </a:t>
              </a:r>
              <a:r>
                <a:rPr lang="en-US" sz="1050" dirty="0" err="1">
                  <a:solidFill>
                    <a:schemeClr val="lt1"/>
                  </a:solidFill>
                </a:rPr>
                <a:t>vers</a:t>
              </a:r>
              <a:r>
                <a:rPr lang="en-US" sz="1050" dirty="0">
                  <a:solidFill>
                    <a:schemeClr val="lt1"/>
                  </a:solidFill>
                </a:rPr>
                <a:t> un </a:t>
              </a:r>
              <a:r>
                <a:rPr lang="en-US" sz="1050" dirty="0" err="1">
                  <a:solidFill>
                    <a:schemeClr val="lt1"/>
                  </a:solidFill>
                </a:rPr>
                <a:t>autre</a:t>
              </a:r>
              <a:endParaRPr sz="1050" dirty="0">
                <a:solidFill>
                  <a:schemeClr val="lt1"/>
                </a:solidFill>
              </a:endParaRPr>
            </a:p>
            <a:p>
              <a:pPr marL="342900" indent="-242888">
                <a:lnSpc>
                  <a:spcPct val="115000"/>
                </a:lnSpc>
                <a:buClr>
                  <a:schemeClr val="lt1"/>
                </a:buClr>
                <a:buSzPts val="1500"/>
                <a:buChar char="-"/>
              </a:pPr>
              <a:r>
                <a:rPr lang="en-US" sz="1050" b="1" dirty="0" err="1">
                  <a:solidFill>
                    <a:schemeClr val="lt1"/>
                  </a:solidFill>
                </a:rPr>
                <a:t>Interopérabilite</a:t>
              </a:r>
              <a:r>
                <a:rPr lang="en-US" sz="1050" b="1" dirty="0">
                  <a:solidFill>
                    <a:schemeClr val="lt1"/>
                  </a:solidFill>
                </a:rPr>
                <a:t>́ des </a:t>
              </a:r>
              <a:r>
                <a:rPr lang="en-US" sz="1050" b="1" dirty="0" err="1">
                  <a:solidFill>
                    <a:schemeClr val="lt1"/>
                  </a:solidFill>
                </a:rPr>
                <a:t>traitements</a:t>
              </a:r>
              <a:r>
                <a:rPr lang="en-US" sz="1050" b="1" dirty="0">
                  <a:solidFill>
                    <a:schemeClr val="lt1"/>
                  </a:solidFill>
                </a:rPr>
                <a:t> </a:t>
              </a:r>
              <a:r>
                <a:rPr lang="en-US" sz="1050" dirty="0">
                  <a:solidFill>
                    <a:schemeClr val="lt1"/>
                  </a:solidFill>
                </a:rPr>
                <a:t>entre les 8 </a:t>
              </a:r>
              <a:r>
                <a:rPr lang="en-US" sz="1050" dirty="0" err="1">
                  <a:solidFill>
                    <a:schemeClr val="lt1"/>
                  </a:solidFill>
                </a:rPr>
                <a:t>centres</a:t>
              </a:r>
              <a:r>
                <a:rPr lang="en-US" sz="1050" dirty="0">
                  <a:solidFill>
                    <a:schemeClr val="lt1"/>
                  </a:solidFill>
                </a:rPr>
                <a:t> de Gaia Data, avec les </a:t>
              </a:r>
              <a:r>
                <a:rPr lang="en-US" sz="1050" dirty="0" err="1">
                  <a:solidFill>
                    <a:schemeClr val="lt1"/>
                  </a:solidFill>
                </a:rPr>
                <a:t>centres</a:t>
              </a:r>
              <a:r>
                <a:rPr lang="en-US" sz="1050" dirty="0">
                  <a:solidFill>
                    <a:schemeClr val="lt1"/>
                  </a:solidFill>
                </a:rPr>
                <a:t> HPC </a:t>
              </a:r>
              <a:r>
                <a:rPr lang="en-US" sz="1050" dirty="0" err="1">
                  <a:solidFill>
                    <a:schemeClr val="lt1"/>
                  </a:solidFill>
                </a:rPr>
                <a:t>en</a:t>
              </a:r>
              <a:r>
                <a:rPr lang="en-US" sz="1050" dirty="0">
                  <a:solidFill>
                    <a:schemeClr val="lt1"/>
                  </a:solidFill>
                </a:rPr>
                <a:t> France et avec les clouds </a:t>
              </a:r>
              <a:r>
                <a:rPr lang="en-US" sz="1050" dirty="0" err="1">
                  <a:solidFill>
                    <a:schemeClr val="lt1"/>
                  </a:solidFill>
                </a:rPr>
                <a:t>commerciaux</a:t>
              </a:r>
              <a:r>
                <a:rPr lang="en-US" sz="1050" dirty="0">
                  <a:solidFill>
                    <a:schemeClr val="lt1"/>
                  </a:solidFill>
                </a:rPr>
                <a:t> (GAIA-X - DIAS)	</a:t>
              </a:r>
              <a:endParaRPr sz="900" dirty="0"/>
            </a:p>
          </p:txBody>
        </p:sp>
        <p:pic>
          <p:nvPicPr>
            <p:cNvPr id="2" name="Image 1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54297" y="2447185"/>
              <a:ext cx="791890" cy="444839"/>
            </a:xfrm>
            <a:prstGeom prst="rect">
              <a:avLst/>
            </a:prstGeom>
          </p:spPr>
        </p:pic>
        <p:pic>
          <p:nvPicPr>
            <p:cNvPr id="24" name="Google Shape;135;p26" descr="EOSC-Logo.png">
              <a:extLst>
                <a:ext uri="{FF2B5EF4-FFF2-40B4-BE49-F238E27FC236}">
                  <a16:creationId xmlns:a16="http://schemas.microsoft.com/office/drawing/2014/main" id="{C06D9E71-B584-8E45-B4D3-18791FE2225F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6953309" y="1476793"/>
              <a:ext cx="793481" cy="2866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1FE9A24C-8A03-8A4E-B860-79C8A1968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76847" y="66519"/>
              <a:ext cx="1608553" cy="904364"/>
            </a:xfrm>
            <a:prstGeom prst="rect">
              <a:avLst/>
            </a:prstGeom>
          </p:spPr>
        </p:pic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A594C837-1F84-284E-B7CE-45FDA0658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00157" y="4006289"/>
              <a:ext cx="1954672" cy="1098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1327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A2334BBD-2580-868F-F9FF-907EBF3D27C4}"/>
              </a:ext>
            </a:extLst>
          </p:cNvPr>
          <p:cNvGrpSpPr/>
          <p:nvPr/>
        </p:nvGrpSpPr>
        <p:grpSpPr>
          <a:xfrm>
            <a:off x="1" y="-18303"/>
            <a:ext cx="9144000" cy="5219052"/>
            <a:chOff x="1" y="-18303"/>
            <a:chExt cx="9144000" cy="5219052"/>
          </a:xfrm>
        </p:grpSpPr>
        <p:sp>
          <p:nvSpPr>
            <p:cNvPr id="12" name="Google Shape;6;p15" descr="bg object 16">
              <a:extLst>
                <a:ext uri="{FF2B5EF4-FFF2-40B4-BE49-F238E27FC236}">
                  <a16:creationId xmlns:a16="http://schemas.microsoft.com/office/drawing/2014/main" id="{75C53DA6-55D5-BD42-B6DB-61354CE82807}"/>
                </a:ext>
              </a:extLst>
            </p:cNvPr>
            <p:cNvSpPr txBox="1"/>
            <p:nvPr/>
          </p:nvSpPr>
          <p:spPr>
            <a:xfrm>
              <a:off x="1" y="0"/>
              <a:ext cx="9144000" cy="5143500"/>
            </a:xfrm>
            <a:prstGeom prst="rect">
              <a:avLst/>
            </a:prstGeom>
            <a:solidFill>
              <a:srgbClr val="00B8A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7;p15" descr="bg object 17">
              <a:extLst>
                <a:ext uri="{FF2B5EF4-FFF2-40B4-BE49-F238E27FC236}">
                  <a16:creationId xmlns:a16="http://schemas.microsoft.com/office/drawing/2014/main" id="{44D73CB1-5D99-F349-A53B-13BAF63AB595}"/>
                </a:ext>
              </a:extLst>
            </p:cNvPr>
            <p:cNvSpPr txBox="1"/>
            <p:nvPr/>
          </p:nvSpPr>
          <p:spPr>
            <a:xfrm>
              <a:off x="189530" y="540555"/>
              <a:ext cx="8856548" cy="4505443"/>
            </a:xfrm>
            <a:prstGeom prst="rect">
              <a:avLst/>
            </a:prstGeom>
            <a:solidFill>
              <a:srgbClr val="2A2058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g11e47f7ff2f_0_0"/>
            <p:cNvSpPr txBox="1"/>
            <p:nvPr/>
          </p:nvSpPr>
          <p:spPr>
            <a:xfrm>
              <a:off x="2162219" y="99480"/>
              <a:ext cx="3580875" cy="403935"/>
            </a:xfrm>
            <a:prstGeom prst="rect">
              <a:avLst/>
            </a:prstGeom>
            <a:solidFill>
              <a:srgbClr val="01B8A5"/>
            </a:solidFill>
            <a:ln>
              <a:noFill/>
            </a:ln>
          </p:spPr>
          <p:txBody>
            <a:bodyPr spcFirstLastPara="1" wrap="square" lIns="68569" tIns="68569" rIns="68569" bIns="68569" anchor="t" anchorCtr="0">
              <a:spAutoFit/>
            </a:bodyPr>
            <a:lstStyle/>
            <a:p>
              <a:pPr algn="ctr"/>
              <a:r>
                <a:rPr lang="en-US" sz="1725" b="1" dirty="0">
                  <a:solidFill>
                    <a:schemeClr val="lt1"/>
                  </a:solidFill>
                  <a:highlight>
                    <a:srgbClr val="01B8A5"/>
                  </a:highlight>
                </a:rPr>
                <a:t>SERVICES</a:t>
              </a:r>
              <a:endParaRPr sz="105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3" name="Google Shape;1203;g11e47f7ff2f_0_0"/>
            <p:cNvSpPr txBox="1"/>
            <p:nvPr/>
          </p:nvSpPr>
          <p:spPr>
            <a:xfrm>
              <a:off x="196669" y="600281"/>
              <a:ext cx="2100600" cy="4466585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t" anchorCtr="0">
              <a:spAutoFit/>
            </a:bodyPr>
            <a:lstStyle/>
            <a:p>
              <a:br>
                <a:rPr lang="fr-FR" sz="1350" b="1" dirty="0">
                  <a:solidFill>
                    <a:srgbClr val="00FDC8"/>
                  </a:solidFill>
                </a:rPr>
              </a:br>
              <a:br>
                <a:rPr lang="fr-FR" sz="1350" b="1" dirty="0">
                  <a:solidFill>
                    <a:srgbClr val="00FDC8"/>
                  </a:solidFill>
                </a:rPr>
              </a:br>
              <a:br>
                <a:rPr lang="fr-FR" sz="1350" b="1" dirty="0">
                  <a:solidFill>
                    <a:srgbClr val="00FDC8"/>
                  </a:solidFill>
                </a:rPr>
              </a:br>
              <a:r>
                <a:rPr lang="fr-FR" sz="1350" b="1" dirty="0">
                  <a:solidFill>
                    <a:srgbClr val="00FDC8"/>
                  </a:solidFill>
                </a:rPr>
                <a:t>Services découverte, Accès et Gestion de données</a:t>
              </a:r>
              <a:r>
                <a:rPr lang="fr-FR" sz="1200" dirty="0">
                  <a:solidFill>
                    <a:schemeClr val="lt1"/>
                  </a:solidFill>
                </a:rPr>
                <a:t>	</a:t>
              </a:r>
            </a:p>
            <a:p>
              <a:pPr>
                <a:lnSpc>
                  <a:spcPct val="115000"/>
                </a:lnSpc>
                <a:spcBef>
                  <a:spcPts val="900"/>
                </a:spcBef>
              </a:pPr>
              <a:r>
                <a:rPr lang="fr-FR" sz="1125" b="1" dirty="0">
                  <a:solidFill>
                    <a:schemeClr val="lt1"/>
                  </a:solidFill>
                </a:rPr>
                <a:t>Découverte </a:t>
              </a:r>
              <a:r>
                <a:rPr lang="fr-FR" sz="1125" dirty="0">
                  <a:solidFill>
                    <a:schemeClr val="lt1"/>
                  </a:solidFill>
                </a:rPr>
                <a:t>(s’y retrouver parmi des milliers de jeux de données)</a:t>
              </a:r>
            </a:p>
            <a:p>
              <a:pPr>
                <a:lnSpc>
                  <a:spcPct val="115000"/>
                </a:lnSpc>
                <a:spcBef>
                  <a:spcPts val="900"/>
                </a:spcBef>
              </a:pPr>
              <a:r>
                <a:rPr lang="fr-FR" sz="1125" b="1" dirty="0">
                  <a:solidFill>
                    <a:schemeClr val="lt1"/>
                  </a:solidFill>
                </a:rPr>
                <a:t>Catalogue </a:t>
              </a:r>
              <a:r>
                <a:rPr lang="fr-FR" sz="1125" dirty="0">
                  <a:solidFill>
                    <a:schemeClr val="lt1"/>
                  </a:solidFill>
                </a:rPr>
                <a:t>(</a:t>
              </a:r>
              <a:r>
                <a:rPr lang="fr-FR" sz="1125" dirty="0" err="1">
                  <a:solidFill>
                    <a:schemeClr val="lt1"/>
                  </a:solidFill>
                </a:rPr>
                <a:t>métadonnées</a:t>
              </a:r>
              <a:r>
                <a:rPr lang="fr-FR" sz="1125" dirty="0">
                  <a:solidFill>
                    <a:schemeClr val="lt1"/>
                  </a:solidFill>
                </a:rPr>
                <a:t>, vocabulaires, ontologies) </a:t>
              </a:r>
            </a:p>
            <a:p>
              <a:pPr>
                <a:lnSpc>
                  <a:spcPct val="115000"/>
                </a:lnSpc>
                <a:spcBef>
                  <a:spcPts val="900"/>
                </a:spcBef>
              </a:pPr>
              <a:r>
                <a:rPr lang="fr-FR" sz="1125" b="1" dirty="0">
                  <a:solidFill>
                    <a:schemeClr val="lt1"/>
                  </a:solidFill>
                </a:rPr>
                <a:t>Consultation et accès </a:t>
              </a:r>
              <a:r>
                <a:rPr lang="fr-FR" sz="1125" dirty="0">
                  <a:solidFill>
                    <a:schemeClr val="lt1"/>
                  </a:solidFill>
                </a:rPr>
                <a:t>aux données via des web services interopérables</a:t>
              </a:r>
            </a:p>
            <a:p>
              <a:pPr>
                <a:lnSpc>
                  <a:spcPct val="115000"/>
                </a:lnSpc>
                <a:spcBef>
                  <a:spcPts val="900"/>
                </a:spcBef>
              </a:pPr>
              <a:r>
                <a:rPr lang="fr-FR" sz="1125" b="1" dirty="0">
                  <a:solidFill>
                    <a:schemeClr val="lt1"/>
                  </a:solidFill>
                </a:rPr>
                <a:t>Visualisation avancée</a:t>
              </a:r>
            </a:p>
            <a:p>
              <a:pPr>
                <a:lnSpc>
                  <a:spcPct val="115000"/>
                </a:lnSpc>
                <a:spcBef>
                  <a:spcPts val="900"/>
                </a:spcBef>
                <a:spcAft>
                  <a:spcPts val="900"/>
                </a:spcAft>
              </a:pPr>
              <a:r>
                <a:rPr lang="fr-FR" sz="1125" dirty="0">
                  <a:solidFill>
                    <a:schemeClr val="lt1"/>
                  </a:solidFill>
                </a:rPr>
                <a:t>Accompagnement des </a:t>
              </a:r>
              <a:r>
                <a:rPr lang="fr-FR" sz="1125" dirty="0" err="1">
                  <a:solidFill>
                    <a:schemeClr val="lt1"/>
                  </a:solidFill>
                </a:rPr>
                <a:t>communautés</a:t>
              </a:r>
              <a:r>
                <a:rPr lang="fr-FR" sz="1125" dirty="0">
                  <a:solidFill>
                    <a:schemeClr val="lt1"/>
                  </a:solidFill>
                </a:rPr>
                <a:t> pour la </a:t>
              </a:r>
              <a:r>
                <a:rPr lang="fr-FR" sz="1125" b="1" dirty="0" err="1">
                  <a:solidFill>
                    <a:schemeClr val="lt1"/>
                  </a:solidFill>
                </a:rPr>
                <a:t>FAIRis</a:t>
              </a:r>
              <a:r>
                <a:rPr lang="fr-FR" sz="900" b="1" dirty="0" err="1">
                  <a:solidFill>
                    <a:schemeClr val="lt1"/>
                  </a:solidFill>
                </a:rPr>
                <a:t>ation</a:t>
              </a:r>
              <a:r>
                <a:rPr lang="fr-FR" sz="900" dirty="0">
                  <a:solidFill>
                    <a:schemeClr val="lt1"/>
                  </a:solidFill>
                </a:rPr>
                <a:t> </a:t>
              </a:r>
              <a:endParaRPr lang="fr-FR" sz="1200" dirty="0">
                <a:solidFill>
                  <a:schemeClr val="lt1"/>
                </a:solidFill>
              </a:endParaRPr>
            </a:p>
          </p:txBody>
        </p:sp>
        <p:sp>
          <p:nvSpPr>
            <p:cNvPr id="1204" name="Google Shape;1204;g11e47f7ff2f_0_0"/>
            <p:cNvSpPr txBox="1"/>
            <p:nvPr/>
          </p:nvSpPr>
          <p:spPr>
            <a:xfrm>
              <a:off x="2393850" y="600281"/>
              <a:ext cx="2100600" cy="4600468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t" anchorCtr="0">
              <a:spAutoFit/>
            </a:bodyPr>
            <a:lstStyle/>
            <a:p>
              <a:pPr>
                <a:lnSpc>
                  <a:spcPct val="115000"/>
                </a:lnSpc>
                <a:spcBef>
                  <a:spcPts val="900"/>
                </a:spcBef>
              </a:pPr>
              <a:br>
                <a:rPr lang="fr-FR" sz="1350" b="1" dirty="0">
                  <a:solidFill>
                    <a:srgbClr val="00FDC8"/>
                  </a:solidFill>
                </a:rPr>
              </a:br>
              <a:br>
                <a:rPr lang="fr-FR" sz="1350" b="1" dirty="0">
                  <a:solidFill>
                    <a:srgbClr val="00FDC8"/>
                  </a:solidFill>
                </a:rPr>
              </a:br>
              <a:br>
                <a:rPr lang="fr-FR" sz="1350" b="1" dirty="0">
                  <a:solidFill>
                    <a:srgbClr val="00FDC8"/>
                  </a:solidFill>
                </a:rPr>
              </a:br>
              <a:r>
                <a:rPr lang="fr-FR" sz="1350" b="1" dirty="0">
                  <a:solidFill>
                    <a:srgbClr val="00FDC8"/>
                  </a:solidFill>
                </a:rPr>
                <a:t>Services transversaux</a:t>
              </a:r>
              <a:br>
                <a:rPr lang="fr-FR" sz="1350" b="1" dirty="0">
                  <a:solidFill>
                    <a:srgbClr val="00FDC8"/>
                  </a:solidFill>
                </a:rPr>
              </a:br>
              <a:r>
                <a:rPr lang="fr-FR" sz="1200" b="1" dirty="0">
                  <a:solidFill>
                    <a:srgbClr val="00FDC8"/>
                  </a:solidFill>
                </a:rPr>
                <a:t>pour faciliter les travaux transdisciplinaires </a:t>
              </a:r>
              <a:endParaRPr lang="fr-FR" sz="1125" dirty="0">
                <a:solidFill>
                  <a:schemeClr val="lt1"/>
                </a:solidFill>
              </a:endParaRPr>
            </a:p>
            <a:p>
              <a:pPr>
                <a:lnSpc>
                  <a:spcPct val="115000"/>
                </a:lnSpc>
                <a:spcBef>
                  <a:spcPts val="900"/>
                </a:spcBef>
              </a:pPr>
              <a:r>
                <a:rPr lang="fr-FR" sz="1125" b="1" dirty="0">
                  <a:solidFill>
                    <a:schemeClr val="lt1"/>
                  </a:solidFill>
                </a:rPr>
                <a:t>Grille de données</a:t>
              </a:r>
              <a:r>
                <a:rPr lang="fr-FR" sz="1125" dirty="0">
                  <a:solidFill>
                    <a:schemeClr val="lt1"/>
                  </a:solidFill>
                </a:rPr>
                <a:t>, </a:t>
              </a:r>
              <a:r>
                <a:rPr lang="fr-FR" sz="1125" b="1" dirty="0">
                  <a:solidFill>
                    <a:schemeClr val="lt1"/>
                  </a:solidFill>
                </a:rPr>
                <a:t>cloud</a:t>
              </a:r>
              <a:r>
                <a:rPr lang="fr-FR" sz="1125" dirty="0">
                  <a:solidFill>
                    <a:schemeClr val="lt1"/>
                  </a:solidFill>
                </a:rPr>
                <a:t>, </a:t>
              </a:r>
              <a:r>
                <a:rPr lang="fr-FR" sz="1125" b="1" dirty="0">
                  <a:solidFill>
                    <a:schemeClr val="lt1"/>
                  </a:solidFill>
                </a:rPr>
                <a:t>portail connaissances</a:t>
              </a:r>
              <a:r>
                <a:rPr lang="fr-FR" sz="1125" dirty="0">
                  <a:solidFill>
                    <a:schemeClr val="lt1"/>
                  </a:solidFill>
                </a:rPr>
                <a:t>, SSO, métriques, support utilisateurs &amp; formation – animation communautés</a:t>
              </a:r>
            </a:p>
            <a:p>
              <a:pPr>
                <a:lnSpc>
                  <a:spcPct val="115000"/>
                </a:lnSpc>
                <a:spcBef>
                  <a:spcPts val="900"/>
                </a:spcBef>
              </a:pPr>
              <a:r>
                <a:rPr lang="fr-FR" sz="1125" dirty="0">
                  <a:solidFill>
                    <a:schemeClr val="lt1"/>
                  </a:solidFill>
                </a:rPr>
                <a:t>Support aux campagnes</a:t>
              </a:r>
            </a:p>
            <a:p>
              <a:pPr>
                <a:lnSpc>
                  <a:spcPct val="115000"/>
                </a:lnSpc>
                <a:spcBef>
                  <a:spcPts val="900"/>
                </a:spcBef>
              </a:pPr>
              <a:r>
                <a:rPr lang="fr-FR" sz="1125" dirty="0" err="1">
                  <a:solidFill>
                    <a:schemeClr val="lt1"/>
                  </a:solidFill>
                </a:rPr>
                <a:t>Analysis</a:t>
              </a:r>
              <a:r>
                <a:rPr lang="fr-FR" sz="1125" dirty="0">
                  <a:solidFill>
                    <a:schemeClr val="lt1"/>
                  </a:solidFill>
                </a:rPr>
                <a:t> </a:t>
              </a:r>
              <a:r>
                <a:rPr lang="fr-FR" sz="1125" dirty="0" err="1">
                  <a:solidFill>
                    <a:schemeClr val="lt1"/>
                  </a:solidFill>
                </a:rPr>
                <a:t>Ready</a:t>
              </a:r>
              <a:r>
                <a:rPr lang="fr-FR" sz="1125" dirty="0">
                  <a:solidFill>
                    <a:schemeClr val="lt1"/>
                  </a:solidFill>
                </a:rPr>
                <a:t> Data </a:t>
              </a:r>
              <a:r>
                <a:rPr lang="fr-FR" sz="1125" dirty="0" err="1">
                  <a:solidFill>
                    <a:schemeClr val="lt1"/>
                  </a:solidFill>
                </a:rPr>
                <a:t>Datacubes</a:t>
              </a:r>
              <a:r>
                <a:rPr lang="fr-FR" sz="1125" dirty="0">
                  <a:solidFill>
                    <a:schemeClr val="lt1"/>
                  </a:solidFill>
                </a:rPr>
                <a:t>, ... </a:t>
              </a:r>
              <a:br>
                <a:rPr lang="fr-FR" sz="1125" dirty="0">
                  <a:solidFill>
                    <a:schemeClr val="lt1"/>
                  </a:solidFill>
                </a:rPr>
              </a:br>
              <a:br>
                <a:rPr lang="fr-FR" sz="1125" dirty="0">
                  <a:solidFill>
                    <a:schemeClr val="lt1"/>
                  </a:solidFill>
                </a:rPr>
              </a:br>
              <a:br>
                <a:rPr lang="fr-FR" sz="1125" dirty="0">
                  <a:solidFill>
                    <a:schemeClr val="lt1"/>
                  </a:solidFill>
                </a:rPr>
              </a:br>
              <a:endParaRPr lang="fr-FR" sz="1125" dirty="0">
                <a:solidFill>
                  <a:schemeClr val="lt1"/>
                </a:solidFill>
              </a:endParaRPr>
            </a:p>
            <a:p>
              <a:pPr>
                <a:lnSpc>
                  <a:spcPct val="115000"/>
                </a:lnSpc>
                <a:spcBef>
                  <a:spcPts val="900"/>
                </a:spcBef>
                <a:spcAft>
                  <a:spcPts val="900"/>
                </a:spcAft>
              </a:pPr>
              <a:endParaRPr lang="fr-FR" sz="1125" dirty="0">
                <a:solidFill>
                  <a:schemeClr val="lt1"/>
                </a:solidFill>
              </a:endParaRPr>
            </a:p>
          </p:txBody>
        </p:sp>
        <p:sp>
          <p:nvSpPr>
            <p:cNvPr id="1205" name="Google Shape;1205;g11e47f7ff2f_0_0"/>
            <p:cNvSpPr txBox="1"/>
            <p:nvPr/>
          </p:nvSpPr>
          <p:spPr>
            <a:xfrm>
              <a:off x="4617805" y="600281"/>
              <a:ext cx="2154470" cy="4600468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t" anchorCtr="0">
              <a:spAutoFit/>
            </a:bodyPr>
            <a:lstStyle/>
            <a:p>
              <a:pPr>
                <a:lnSpc>
                  <a:spcPct val="115000"/>
                </a:lnSpc>
                <a:spcBef>
                  <a:spcPts val="900"/>
                </a:spcBef>
              </a:pPr>
              <a:br>
                <a:rPr lang="fr-FR" sz="1350" b="1" dirty="0">
                  <a:solidFill>
                    <a:srgbClr val="00FDC8"/>
                  </a:solidFill>
                </a:rPr>
              </a:br>
              <a:br>
                <a:rPr lang="fr-FR" sz="1350" b="1" dirty="0">
                  <a:solidFill>
                    <a:srgbClr val="00FDC8"/>
                  </a:solidFill>
                </a:rPr>
              </a:br>
              <a:br>
                <a:rPr lang="fr-FR" sz="1350" b="1" dirty="0">
                  <a:solidFill>
                    <a:srgbClr val="00FDC8"/>
                  </a:solidFill>
                </a:rPr>
              </a:br>
              <a:r>
                <a:rPr lang="fr-FR" sz="1350" b="1" dirty="0" err="1">
                  <a:solidFill>
                    <a:srgbClr val="00FDC8"/>
                  </a:solidFill>
                </a:rPr>
                <a:t>Earth</a:t>
              </a:r>
              <a:r>
                <a:rPr lang="fr-FR" sz="1350" b="1" dirty="0">
                  <a:solidFill>
                    <a:srgbClr val="00FDC8"/>
                  </a:solidFill>
                </a:rPr>
                <a:t> </a:t>
              </a:r>
              <a:r>
                <a:rPr lang="fr-FR" sz="1350" b="1" dirty="0" err="1">
                  <a:solidFill>
                    <a:srgbClr val="00FDC8"/>
                  </a:solidFill>
                </a:rPr>
                <a:t>Analytics</a:t>
              </a:r>
              <a:r>
                <a:rPr lang="fr-FR" sz="1350" b="1" dirty="0">
                  <a:solidFill>
                    <a:srgbClr val="00FDC8"/>
                  </a:solidFill>
                </a:rPr>
                <a:t> </a:t>
              </a:r>
              <a:r>
                <a:rPr lang="fr-FR" sz="1350" b="1" dirty="0" err="1">
                  <a:solidFill>
                    <a:srgbClr val="00FDC8"/>
                  </a:solidFill>
                </a:rPr>
                <a:t>Lab</a:t>
              </a:r>
              <a:br>
                <a:rPr lang="fr-FR" sz="1350" b="1" dirty="0">
                  <a:solidFill>
                    <a:srgbClr val="00FDC8"/>
                  </a:solidFill>
                </a:rPr>
              </a:br>
              <a:r>
                <a:rPr lang="fr-FR" sz="1200" b="1" dirty="0">
                  <a:solidFill>
                    <a:srgbClr val="00FDC8"/>
                  </a:solidFill>
                </a:rPr>
                <a:t>exploration de la donnée, bac à sable</a:t>
              </a:r>
              <a:r>
                <a:rPr lang="fr-FR" sz="1125" b="1" dirty="0">
                  <a:solidFill>
                    <a:schemeClr val="lt1"/>
                  </a:solidFill>
                </a:rPr>
                <a:t>		</a:t>
              </a:r>
            </a:p>
            <a:p>
              <a:pPr>
                <a:lnSpc>
                  <a:spcPct val="115000"/>
                </a:lnSpc>
                <a:spcBef>
                  <a:spcPts val="900"/>
                </a:spcBef>
              </a:pPr>
              <a:r>
                <a:rPr lang="fr-FR" sz="1125" b="1" dirty="0">
                  <a:solidFill>
                    <a:schemeClr val="lt1"/>
                  </a:solidFill>
                </a:rPr>
                <a:t>Virtual </a:t>
              </a:r>
              <a:r>
                <a:rPr lang="fr-FR" sz="1125" b="1" dirty="0" err="1">
                  <a:solidFill>
                    <a:schemeClr val="lt1"/>
                  </a:solidFill>
                </a:rPr>
                <a:t>Analysis</a:t>
              </a:r>
              <a:r>
                <a:rPr lang="fr-FR" sz="1125" b="1" dirty="0">
                  <a:solidFill>
                    <a:schemeClr val="lt1"/>
                  </a:solidFill>
                </a:rPr>
                <a:t> Platform - VAP : </a:t>
              </a:r>
              <a:r>
                <a:rPr lang="fr-FR" sz="1125" b="1" dirty="0" err="1">
                  <a:solidFill>
                    <a:schemeClr val="lt1"/>
                  </a:solidFill>
                </a:rPr>
                <a:t>écosystème</a:t>
              </a:r>
              <a:r>
                <a:rPr lang="fr-FR" sz="1125" b="1" dirty="0">
                  <a:solidFill>
                    <a:schemeClr val="lt1"/>
                  </a:solidFill>
                </a:rPr>
                <a:t> Notebook/PANGEO/STAC </a:t>
              </a:r>
            </a:p>
            <a:p>
              <a:pPr>
                <a:lnSpc>
                  <a:spcPct val="115000"/>
                </a:lnSpc>
                <a:spcBef>
                  <a:spcPts val="900"/>
                </a:spcBef>
              </a:pPr>
              <a:r>
                <a:rPr lang="fr-FR" sz="1125" b="1" dirty="0" err="1">
                  <a:solidFill>
                    <a:schemeClr val="lt1"/>
                  </a:solidFill>
                </a:rPr>
                <a:t>Datacubes</a:t>
              </a:r>
              <a:br>
                <a:rPr lang="fr-FR" sz="1125" b="1" dirty="0">
                  <a:solidFill>
                    <a:schemeClr val="lt1"/>
                  </a:solidFill>
                </a:rPr>
              </a:br>
              <a:endParaRPr lang="fr-FR" sz="1125" b="1" dirty="0">
                <a:solidFill>
                  <a:schemeClr val="lt1"/>
                </a:solidFill>
              </a:endParaRPr>
            </a:p>
            <a:p>
              <a:pPr>
                <a:lnSpc>
                  <a:spcPct val="115000"/>
                </a:lnSpc>
                <a:spcBef>
                  <a:spcPts val="900"/>
                </a:spcBef>
              </a:pPr>
              <a:r>
                <a:rPr lang="fr-FR" sz="1125" b="1" dirty="0" err="1">
                  <a:solidFill>
                    <a:schemeClr val="lt1"/>
                  </a:solidFill>
                </a:rPr>
                <a:t>Capacite</a:t>
              </a:r>
              <a:r>
                <a:rPr lang="fr-FR" sz="1125" b="1" dirty="0">
                  <a:solidFill>
                    <a:schemeClr val="lt1"/>
                  </a:solidFill>
                </a:rPr>
                <a:t>́ à se connecter directement sur les centres Traitements à la demande (WPS)</a:t>
              </a:r>
            </a:p>
            <a:p>
              <a:pPr>
                <a:lnSpc>
                  <a:spcPct val="115000"/>
                </a:lnSpc>
                <a:spcBef>
                  <a:spcPts val="900"/>
                </a:spcBef>
                <a:spcAft>
                  <a:spcPts val="900"/>
                </a:spcAft>
              </a:pPr>
              <a:r>
                <a:rPr lang="fr-FR" sz="1125" b="1" dirty="0" err="1">
                  <a:solidFill>
                    <a:schemeClr val="lt1"/>
                  </a:solidFill>
                </a:rPr>
                <a:t>NoCode</a:t>
              </a:r>
              <a:r>
                <a:rPr lang="fr-FR" sz="1125" b="1" dirty="0">
                  <a:solidFill>
                    <a:schemeClr val="lt1"/>
                  </a:solidFill>
                </a:rPr>
                <a:t>/</a:t>
              </a:r>
              <a:r>
                <a:rPr lang="fr-FR" sz="1125" b="1" dirty="0" err="1">
                  <a:solidFill>
                    <a:schemeClr val="lt1"/>
                  </a:solidFill>
                </a:rPr>
                <a:t>Low</a:t>
              </a:r>
              <a:r>
                <a:rPr lang="fr-FR" sz="1125" b="1" dirty="0">
                  <a:solidFill>
                    <a:schemeClr val="lt1"/>
                  </a:solidFill>
                </a:rPr>
                <a:t> Code: </a:t>
              </a:r>
              <a:r>
                <a:rPr lang="fr-FR" sz="1125" b="1" dirty="0" err="1">
                  <a:solidFill>
                    <a:schemeClr val="lt1"/>
                  </a:solidFill>
                </a:rPr>
                <a:t>Galaxy</a:t>
              </a:r>
              <a:r>
                <a:rPr lang="fr-FR" sz="1125" b="1" dirty="0">
                  <a:solidFill>
                    <a:schemeClr val="lt1"/>
                  </a:solidFill>
                </a:rPr>
                <a:t>-E, FG/VIP, ~Matlab/Simulink</a:t>
              </a:r>
              <a:br>
                <a:rPr lang="fr-FR" sz="1125" b="1" dirty="0">
                  <a:solidFill>
                    <a:schemeClr val="lt1"/>
                  </a:solidFill>
                </a:rPr>
              </a:br>
              <a:endParaRPr lang="fr-FR" sz="1125" b="1" dirty="0">
                <a:solidFill>
                  <a:schemeClr val="lt1"/>
                </a:solidFill>
              </a:endParaRPr>
            </a:p>
          </p:txBody>
        </p:sp>
        <p:sp>
          <p:nvSpPr>
            <p:cNvPr id="1206" name="Google Shape;1206;g11e47f7ff2f_0_0"/>
            <p:cNvSpPr txBox="1"/>
            <p:nvPr/>
          </p:nvSpPr>
          <p:spPr>
            <a:xfrm>
              <a:off x="6908006" y="600282"/>
              <a:ext cx="2039250" cy="4362711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68569" tIns="68569" rIns="68569" bIns="68569" anchor="t" anchorCtr="0">
              <a:spAutoFit/>
            </a:bodyPr>
            <a:lstStyle/>
            <a:p>
              <a:br>
                <a:rPr lang="en-US" sz="1350" b="1" dirty="0">
                  <a:solidFill>
                    <a:srgbClr val="00FDC8"/>
                  </a:solidFill>
                </a:rPr>
              </a:br>
              <a:br>
                <a:rPr lang="en-US" sz="1350" b="1" dirty="0">
                  <a:solidFill>
                    <a:srgbClr val="00FDC8"/>
                  </a:solidFill>
                </a:rPr>
              </a:br>
              <a:br>
                <a:rPr lang="en-US" sz="1350" b="1" dirty="0">
                  <a:solidFill>
                    <a:srgbClr val="00FDC8"/>
                  </a:solidFill>
                </a:rPr>
              </a:br>
              <a:br>
                <a:rPr lang="en-US" sz="1350" b="1" dirty="0">
                  <a:solidFill>
                    <a:srgbClr val="00FDC8"/>
                  </a:solidFill>
                </a:rPr>
              </a:br>
              <a:r>
                <a:rPr lang="en-US" sz="1350" b="1" dirty="0">
                  <a:solidFill>
                    <a:srgbClr val="00FDC8"/>
                  </a:solidFill>
                </a:rPr>
                <a:t>Services de production </a:t>
              </a:r>
              <a:r>
                <a:rPr lang="en-US" sz="1350" b="1" dirty="0" err="1">
                  <a:solidFill>
                    <a:srgbClr val="00FDC8"/>
                  </a:solidFill>
                </a:rPr>
                <a:t>réguliers</a:t>
              </a:r>
              <a:br>
                <a:rPr lang="en-US" sz="1350" b="1" dirty="0">
                  <a:solidFill>
                    <a:srgbClr val="00FDC8"/>
                  </a:solidFill>
                </a:rPr>
              </a:br>
              <a:br>
                <a:rPr lang="en-US" sz="1350" b="1" dirty="0">
                  <a:solidFill>
                    <a:srgbClr val="00FDC8"/>
                  </a:solidFill>
                </a:rPr>
              </a:br>
              <a:r>
                <a:rPr lang="en-US" sz="1125" dirty="0" err="1">
                  <a:solidFill>
                    <a:schemeClr val="lt1"/>
                  </a:solidFill>
                </a:rPr>
                <a:t>Optimisation</a:t>
              </a:r>
              <a:r>
                <a:rPr lang="en-US" sz="1125" dirty="0">
                  <a:solidFill>
                    <a:schemeClr val="lt1"/>
                  </a:solidFill>
                </a:rPr>
                <a:t> des </a:t>
              </a:r>
              <a:r>
                <a:rPr lang="en-US" sz="1125" dirty="0" err="1">
                  <a:solidFill>
                    <a:schemeClr val="lt1"/>
                  </a:solidFill>
                </a:rPr>
                <a:t>traitements</a:t>
              </a:r>
              <a:r>
                <a:rPr lang="en-US" sz="1125" dirty="0">
                  <a:solidFill>
                    <a:schemeClr val="lt1"/>
                  </a:solidFill>
                </a:rPr>
                <a:t> (</a:t>
              </a:r>
              <a:r>
                <a:rPr lang="en-US" sz="1125" dirty="0" err="1">
                  <a:solidFill>
                    <a:schemeClr val="lt1"/>
                  </a:solidFill>
                </a:rPr>
                <a:t>outils</a:t>
              </a:r>
              <a:r>
                <a:rPr lang="en-US" sz="1125" dirty="0">
                  <a:solidFill>
                    <a:schemeClr val="lt1"/>
                  </a:solidFill>
                </a:rPr>
                <a:t> orchestration) et formats de </a:t>
              </a:r>
              <a:r>
                <a:rPr lang="en-US" sz="1125" dirty="0" err="1">
                  <a:solidFill>
                    <a:schemeClr val="lt1"/>
                  </a:solidFill>
                </a:rPr>
                <a:t>données</a:t>
              </a:r>
              <a:r>
                <a:rPr lang="en-US" sz="1125" dirty="0">
                  <a:solidFill>
                    <a:schemeClr val="lt1"/>
                  </a:solidFill>
                </a:rPr>
                <a:t> (</a:t>
              </a:r>
              <a:r>
                <a:rPr lang="en-US" sz="1125" dirty="0" err="1">
                  <a:solidFill>
                    <a:schemeClr val="lt1"/>
                  </a:solidFill>
                </a:rPr>
                <a:t>Zarr</a:t>
              </a:r>
              <a:r>
                <a:rPr lang="en-US" sz="1125" dirty="0">
                  <a:solidFill>
                    <a:schemeClr val="lt1"/>
                  </a:solidFill>
                </a:rPr>
                <a:t>, </a:t>
              </a:r>
              <a:r>
                <a:rPr lang="en-US" sz="1125" dirty="0" err="1">
                  <a:solidFill>
                    <a:schemeClr val="lt1"/>
                  </a:solidFill>
                </a:rPr>
                <a:t>CoG</a:t>
              </a:r>
              <a:r>
                <a:rPr lang="en-US" sz="1125" dirty="0">
                  <a:solidFill>
                    <a:schemeClr val="lt1"/>
                  </a:solidFill>
                </a:rPr>
                <a:t>, </a:t>
              </a:r>
              <a:r>
                <a:rPr lang="en-US" sz="1125" dirty="0" err="1">
                  <a:solidFill>
                    <a:schemeClr val="lt1"/>
                  </a:solidFill>
                </a:rPr>
                <a:t>Dask</a:t>
              </a:r>
              <a:r>
                <a:rPr lang="en-US" sz="1125" dirty="0">
                  <a:solidFill>
                    <a:schemeClr val="lt1"/>
                  </a:solidFill>
                </a:rPr>
                <a:t>, ...) </a:t>
              </a:r>
              <a:br>
                <a:rPr lang="en-US" sz="1125" dirty="0">
                  <a:solidFill>
                    <a:schemeClr val="lt1"/>
                  </a:solidFill>
                </a:rPr>
              </a:br>
              <a:br>
                <a:rPr lang="en-US" sz="1125" dirty="0">
                  <a:solidFill>
                    <a:schemeClr val="lt1"/>
                  </a:solidFill>
                </a:rPr>
              </a:br>
              <a:r>
                <a:rPr lang="en-US" sz="1125" dirty="0">
                  <a:solidFill>
                    <a:schemeClr val="lt1"/>
                  </a:solidFill>
                </a:rPr>
                <a:t> </a:t>
              </a:r>
              <a:r>
                <a:rPr lang="en-US" sz="1125" dirty="0" err="1">
                  <a:solidFill>
                    <a:schemeClr val="lt1"/>
                  </a:solidFill>
                </a:rPr>
                <a:t>Supporte</a:t>
              </a:r>
              <a:r>
                <a:rPr lang="en-US" sz="1125" dirty="0">
                  <a:solidFill>
                    <a:schemeClr val="lt1"/>
                  </a:solidFill>
                </a:rPr>
                <a:t>́ sur un continuum </a:t>
              </a:r>
              <a:r>
                <a:rPr lang="en-US" sz="1125" dirty="0" err="1">
                  <a:solidFill>
                    <a:schemeClr val="lt1"/>
                  </a:solidFill>
                </a:rPr>
                <a:t>d’infrastructures</a:t>
              </a:r>
              <a:r>
                <a:rPr lang="en-US" sz="1125" dirty="0">
                  <a:solidFill>
                    <a:schemeClr val="lt1"/>
                  </a:solidFill>
                </a:rPr>
                <a:t> </a:t>
              </a:r>
              <a:r>
                <a:rPr lang="en-US" sz="1125" dirty="0" err="1">
                  <a:solidFill>
                    <a:schemeClr val="lt1"/>
                  </a:solidFill>
                </a:rPr>
                <a:t>partagées</a:t>
              </a:r>
              <a:r>
                <a:rPr lang="en-US" sz="1125" dirty="0">
                  <a:solidFill>
                    <a:schemeClr val="lt1"/>
                  </a:solidFill>
                </a:rPr>
                <a:t> </a:t>
              </a:r>
              <a:endParaRPr sz="1125" dirty="0">
                <a:solidFill>
                  <a:schemeClr val="lt1"/>
                </a:solidFill>
              </a:endParaRPr>
            </a:p>
            <a:p>
              <a:endParaRPr sz="1125" dirty="0">
                <a:solidFill>
                  <a:schemeClr val="lt1"/>
                </a:solidFill>
              </a:endParaRPr>
            </a:p>
            <a:p>
              <a:endParaRPr sz="1125" dirty="0">
                <a:solidFill>
                  <a:schemeClr val="lt1"/>
                </a:solidFill>
              </a:endParaRPr>
            </a:p>
            <a:p>
              <a:endParaRPr sz="1125" dirty="0">
                <a:solidFill>
                  <a:schemeClr val="lt1"/>
                </a:solidFill>
              </a:endParaRPr>
            </a:p>
            <a:p>
              <a:endParaRPr sz="1125" dirty="0">
                <a:solidFill>
                  <a:schemeClr val="lt1"/>
                </a:solidFill>
              </a:endParaRPr>
            </a:p>
            <a:p>
              <a:endParaRPr sz="1125" dirty="0">
                <a:solidFill>
                  <a:schemeClr val="lt1"/>
                </a:solidFill>
              </a:endParaRPr>
            </a:p>
            <a:p>
              <a:endParaRPr sz="1125" dirty="0">
                <a:solidFill>
                  <a:schemeClr val="lt1"/>
                </a:solidFill>
              </a:endParaRPr>
            </a:p>
            <a:p>
              <a:endParaRPr sz="1125" dirty="0">
                <a:solidFill>
                  <a:schemeClr val="lt1"/>
                </a:solidFill>
              </a:endParaRPr>
            </a:p>
            <a:p>
              <a:endParaRPr sz="1125" dirty="0">
                <a:solidFill>
                  <a:schemeClr val="lt1"/>
                </a:solidFill>
              </a:endParaRPr>
            </a:p>
            <a:p>
              <a:endParaRPr sz="1125" dirty="0">
                <a:solidFill>
                  <a:schemeClr val="lt1"/>
                </a:solidFill>
              </a:endParaRPr>
            </a:p>
          </p:txBody>
        </p:sp>
        <p:pic>
          <p:nvPicPr>
            <p:cNvPr id="1207" name="Google Shape;1207;g11e47f7ff2f_0_0"/>
            <p:cNvPicPr preferRelativeResize="0"/>
            <p:nvPr/>
          </p:nvPicPr>
          <p:blipFill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4800" y="614325"/>
              <a:ext cx="656064" cy="6560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8" name="Google Shape;1208;g11e47f7ff2f_0_0"/>
            <p:cNvPicPr preferRelativeResize="0"/>
            <p:nvPr/>
          </p:nvPicPr>
          <p:blipFill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518" y="679419"/>
              <a:ext cx="582275" cy="5822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9" name="Google Shape;1209;g11e47f7ff2f_0_0"/>
            <p:cNvPicPr preferRelativeResize="0"/>
            <p:nvPr/>
          </p:nvPicPr>
          <p:blipFill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-3600003">
              <a:off x="3523483" y="730422"/>
              <a:ext cx="480269" cy="4802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0" name="Google Shape;1210;g11e47f7ff2f_0_0"/>
            <p:cNvPicPr preferRelativeResize="0"/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13116" y="723075"/>
              <a:ext cx="566784" cy="566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1" name="Google Shape;1211;g11e47f7ff2f_0_0"/>
            <p:cNvPicPr preferRelativeResize="0"/>
            <p:nvPr/>
          </p:nvPicPr>
          <p:blipFill>
            <a:blip r:embed="rId7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91219" y="678131"/>
              <a:ext cx="739200" cy="7392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C1FD4E59-904F-6F4F-BC59-B9DD459CE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51612" y="734286"/>
              <a:ext cx="1078837" cy="606546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2551B747-091A-9840-A106-63DC67948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67052" y="3479003"/>
              <a:ext cx="1641337" cy="922796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61E70690-D064-BB43-BF8B-02C596BE2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518" y="4195088"/>
              <a:ext cx="1311516" cy="737363"/>
            </a:xfrm>
            <a:prstGeom prst="rect">
              <a:avLst/>
            </a:prstGeom>
          </p:spPr>
        </p:pic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E3D4CF02-EF52-5341-9833-04D613091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1695" y="707581"/>
              <a:ext cx="1035672" cy="582278"/>
            </a:xfrm>
            <a:prstGeom prst="rect">
              <a:avLst/>
            </a:prstGeom>
          </p:spPr>
        </p:pic>
        <p:pic>
          <p:nvPicPr>
            <p:cNvPr id="2" name="Google Shape;487;p53">
              <a:extLst>
                <a:ext uri="{FF2B5EF4-FFF2-40B4-BE49-F238E27FC236}">
                  <a16:creationId xmlns:a16="http://schemas.microsoft.com/office/drawing/2014/main" id="{5B7D1C59-CB7F-527A-914F-24C0745A8FF3}"/>
                </a:ext>
              </a:extLst>
            </p:cNvPr>
            <p:cNvPicPr preferRelativeResize="0"/>
            <p:nvPr/>
          </p:nvPicPr>
          <p:blipFill>
            <a:blip r:embed="rId1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43987" y="84708"/>
              <a:ext cx="625734" cy="522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Google Shape;488;p53">
              <a:extLst>
                <a:ext uri="{FF2B5EF4-FFF2-40B4-BE49-F238E27FC236}">
                  <a16:creationId xmlns:a16="http://schemas.microsoft.com/office/drawing/2014/main" id="{433AAA02-524C-21B7-9F2C-39C8B933949C}"/>
                </a:ext>
              </a:extLst>
            </p:cNvPr>
            <p:cNvPicPr preferRelativeResize="0"/>
            <p:nvPr/>
          </p:nvPicPr>
          <p:blipFill>
            <a:blip r:embed="rId1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94764" y="57642"/>
              <a:ext cx="652468" cy="5566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Google Shape;489;p53">
              <a:extLst>
                <a:ext uri="{FF2B5EF4-FFF2-40B4-BE49-F238E27FC236}">
                  <a16:creationId xmlns:a16="http://schemas.microsoft.com/office/drawing/2014/main" id="{4180D235-46FF-090E-1874-27696D953409}"/>
                </a:ext>
              </a:extLst>
            </p:cNvPr>
            <p:cNvPicPr preferRelativeResize="0"/>
            <p:nvPr/>
          </p:nvPicPr>
          <p:blipFill>
            <a:blip r:embed="rId1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51243" y="-18303"/>
              <a:ext cx="1143521" cy="63262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700409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3" descr="object 13"/>
          <p:cNvSpPr txBox="1"/>
          <p:nvPr/>
        </p:nvSpPr>
        <p:spPr>
          <a:xfrm>
            <a:off x="2094309" y="460772"/>
            <a:ext cx="30180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127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058"/>
              </a:buClr>
              <a:buSzPts val="1100"/>
              <a:buFont typeface="Helvetica Neue"/>
              <a:buNone/>
              <a:tabLst/>
              <a:defRPr/>
            </a:pPr>
            <a:r>
              <a:rPr kumimoji="0" lang="fr" sz="1100" b="0" i="0" u="none" strike="noStrike" kern="0" cap="none" spc="0" normalizeH="0" baseline="0" noProof="0">
                <a:ln>
                  <a:noFill/>
                </a:ln>
                <a:solidFill>
                  <a:srgbClr val="2A2058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LOREM IPSUM LOREM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8" name="Google Shape;248;p43"/>
          <p:cNvGrpSpPr/>
          <p:nvPr/>
        </p:nvGrpSpPr>
        <p:grpSpPr>
          <a:xfrm>
            <a:off x="-9555" y="0"/>
            <a:ext cx="9144000" cy="5143500"/>
            <a:chOff x="0" y="0"/>
            <a:chExt cx="12192000" cy="6858000"/>
          </a:xfrm>
        </p:grpSpPr>
        <p:sp>
          <p:nvSpPr>
            <p:cNvPr id="249" name="Google Shape;249;p43" descr="object 2"/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43" descr="object 3"/>
            <p:cNvSpPr txBox="1"/>
            <p:nvPr/>
          </p:nvSpPr>
          <p:spPr>
            <a:xfrm>
              <a:off x="179388" y="179388"/>
              <a:ext cx="11833200" cy="6497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51" name="Google Shape;251;p43" descr="object 16"/>
          <p:cNvCxnSpPr/>
          <p:nvPr/>
        </p:nvCxnSpPr>
        <p:spPr>
          <a:xfrm rot="10800000">
            <a:off x="8548393" y="4785023"/>
            <a:ext cx="0" cy="357525"/>
          </a:xfrm>
          <a:prstGeom prst="straightConnector1">
            <a:avLst/>
          </a:prstGeom>
          <a:noFill/>
          <a:ln w="12700" cap="flat" cmpd="sng">
            <a:solidFill>
              <a:srgbClr val="2A205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" name="Imag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5664" y="154006"/>
            <a:ext cx="3271085" cy="479450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ZoneTexte 13"/>
          <p:cNvSpPr txBox="1"/>
          <p:nvPr/>
        </p:nvSpPr>
        <p:spPr>
          <a:xfrm>
            <a:off x="243378" y="2380972"/>
            <a:ext cx="2147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vocabulaires et ontologies</a:t>
            </a:r>
            <a:r>
              <a:rPr kumimoji="0" lang="fr-FR" sz="12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pour sélectionner les jeux de données</a:t>
            </a: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" name="object 13"/>
          <p:cNvSpPr txBox="1">
            <a:spLocks noGrp="1"/>
          </p:cNvSpPr>
          <p:nvPr>
            <p:ph type="sldNum" sz="quarter" idx="4294967295"/>
          </p:nvPr>
        </p:nvSpPr>
        <p:spPr>
          <a:xfrm>
            <a:off x="8634217" y="4667268"/>
            <a:ext cx="344570" cy="32219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>
              <a:defRPr>
                <a:solidFill>
                  <a:srgbClr val="2A2058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86CB4B4D-7CA3-9044-876B-883B54F8677D}" type="slidenum">
              <a:rPr kumimoji="0" sz="1100" b="0" i="0" u="none" strike="noStrike" kern="0" cap="none" spc="0" normalizeH="0" baseline="0" noProof="0">
                <a:ln>
                  <a:noFill/>
                </a:ln>
                <a:solidFill>
                  <a:srgbClr val="2A2058"/>
                </a:solidFill>
                <a:effectLst/>
                <a:uLnTx/>
                <a:uFillTx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19</a:t>
            </a:fld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2A2058"/>
              </a:solidFill>
              <a:effectLst/>
              <a:uLnTx/>
              <a:uFillTx/>
              <a:sym typeface="Arial"/>
            </a:endParaRPr>
          </a:p>
        </p:txBody>
      </p:sp>
      <p:sp>
        <p:nvSpPr>
          <p:cNvPr id="17" name="Titre 2"/>
          <p:cNvSpPr txBox="1">
            <a:spLocks/>
          </p:cNvSpPr>
          <p:nvPr/>
        </p:nvSpPr>
        <p:spPr>
          <a:xfrm>
            <a:off x="700781" y="153147"/>
            <a:ext cx="1886301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10159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>
                <a:solidFill>
                  <a:srgbClr val="002060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marL="0" marR="0" lvl="0" indent="0" algn="l" defTabSz="101599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Black" charset="0"/>
                <a:sym typeface="Arial"/>
              </a:rPr>
              <a:t>Portails GAIA data</a:t>
            </a:r>
          </a:p>
        </p:txBody>
      </p:sp>
      <p:sp>
        <p:nvSpPr>
          <p:cNvPr id="18" name="Sous-titre 5"/>
          <p:cNvSpPr txBox="1">
            <a:spLocks/>
          </p:cNvSpPr>
          <p:nvPr/>
        </p:nvSpPr>
        <p:spPr>
          <a:xfrm>
            <a:off x="406508" y="861689"/>
            <a:ext cx="2458592" cy="13708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159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Font typeface="Arial"/>
              <a:buNone/>
              <a:defRPr lang="fr-FR" sz="1600" b="0" kern="1200" baseline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1pPr>
            <a:lvl2pPr marL="507995" indent="0" algn="ctr" defTabSz="10159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>
                <a:srgbClr val="00B0F0"/>
              </a:buClr>
              <a:buFont typeface="Wingdings" panose="05000000000000000000" pitchFamily="2" charset="2"/>
              <a:buNone/>
              <a:defRPr sz="2222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2pPr>
            <a:lvl3pPr marL="1015990" indent="0" algn="ctr" defTabSz="10159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>
                <a:srgbClr val="00B0F0"/>
              </a:buClr>
              <a:buFont typeface="Wingdings" panose="05000000000000000000" pitchFamily="2" charset="2"/>
              <a:buNone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523985" indent="0" algn="ctr" defTabSz="10159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>
                <a:srgbClr val="00B0F0"/>
              </a:buClr>
              <a:buFont typeface="Courier New" panose="02070309020205020404" pitchFamily="49" charset="0"/>
              <a:buNone/>
              <a:defRPr sz="1778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31980" indent="0" algn="ctr" defTabSz="10159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>
                <a:srgbClr val="00B0F0"/>
              </a:buClr>
              <a:buFont typeface="Arial"/>
              <a:buNone/>
              <a:defRPr sz="1778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39975" indent="0" algn="ctr" defTabSz="1015990" rtl="0" eaLnBrk="1" latinLnBrk="0" hangingPunct="1">
              <a:lnSpc>
                <a:spcPct val="90000"/>
              </a:lnSpc>
              <a:spcBef>
                <a:spcPts val="556"/>
              </a:spcBef>
              <a:buFont typeface="Arial"/>
              <a:buNone/>
              <a:defRPr sz="177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47970" indent="0" algn="ctr" defTabSz="1015990" rtl="0" eaLnBrk="1" latinLnBrk="0" hangingPunct="1">
              <a:lnSpc>
                <a:spcPct val="90000"/>
              </a:lnSpc>
              <a:spcBef>
                <a:spcPts val="556"/>
              </a:spcBef>
              <a:buFont typeface="Arial"/>
              <a:buNone/>
              <a:defRPr sz="177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55964" indent="0" algn="ctr" defTabSz="1015990" rtl="0" eaLnBrk="1" latinLnBrk="0" hangingPunct="1">
              <a:lnSpc>
                <a:spcPct val="90000"/>
              </a:lnSpc>
              <a:spcBef>
                <a:spcPts val="556"/>
              </a:spcBef>
              <a:buFont typeface="Arial"/>
              <a:buNone/>
              <a:defRPr sz="177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63959" indent="0" algn="ctr" defTabSz="1015990" rtl="0" eaLnBrk="1" latinLnBrk="0" hangingPunct="1">
              <a:lnSpc>
                <a:spcPct val="90000"/>
              </a:lnSpc>
              <a:spcBef>
                <a:spcPts val="556"/>
              </a:spcBef>
              <a:buFont typeface="Arial"/>
              <a:buNone/>
              <a:defRPr sz="177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159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Arial" charset="0"/>
                <a:cs typeface="Arial" charset="0"/>
                <a:sym typeface="Arial"/>
              </a:rPr>
              <a:t>Accès unique aux données</a:t>
            </a:r>
          </a:p>
          <a:p>
            <a:pPr marL="0" marR="0" lvl="0" indent="0" algn="l" defTabSz="10159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/>
              <a:buNone/>
              <a:tabLst/>
              <a:defRPr/>
            </a:pPr>
            <a:r>
              <a:rPr lang="fr-FR" sz="1400" b="1" dirty="0">
                <a:solidFill>
                  <a:srgbClr val="ED7D31"/>
                </a:solidFill>
                <a:sym typeface="Arial"/>
              </a:rPr>
              <a:t>Multiples domaines</a:t>
            </a:r>
          </a:p>
          <a:p>
            <a:pPr marL="0" marR="0" lvl="0" indent="0" algn="l" defTabSz="10159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Arial" charset="0"/>
                <a:cs typeface="Arial" charset="0"/>
              </a:rPr>
              <a:t>Services à la demande</a:t>
            </a: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Arial" charset="0"/>
              <a:cs typeface="Arial" charset="0"/>
              <a:sym typeface="Arial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325904" y="214456"/>
            <a:ext cx="2246080" cy="600164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Visualisation (</a:t>
            </a:r>
            <a:r>
              <a:rPr kumimoji="0" lang="fr-F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WebMap</a:t>
            </a: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Accéder / explorer l’ensemble des données disponibles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443786" y="3389393"/>
            <a:ext cx="1976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solidFill>
                  <a:srgbClr val="00B0F0"/>
                </a:solidFill>
              </a:rPr>
              <a:t>Portails thématiques, pôles, domaines ou projets</a:t>
            </a: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6356666" y="3436162"/>
            <a:ext cx="2622121" cy="1231106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Entrée par </a:t>
            </a:r>
            <a:r>
              <a:rPr lang="fr-FR" sz="1100" kern="0" dirty="0">
                <a:solidFill>
                  <a:srgbClr val="7030A0"/>
                </a:solidFill>
                <a:latin typeface="Arial"/>
                <a:cs typeface="Arial"/>
                <a:sym typeface="Arial"/>
              </a:rPr>
              <a:t>un domaine (ex. : </a:t>
            </a:r>
            <a:r>
              <a:rPr kumimoji="0" lang="fr-FR" sz="11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Ocean</a:t>
            </a: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</a:t>
            </a:r>
            <a:r>
              <a:rPr kumimoji="0" lang="fr-FR" sz="1100" b="0" i="0" u="none" strike="noStrike" kern="0" cap="none" spc="0" normalizeH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: </a:t>
            </a: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Pointeur vers page thème « Océan »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=&gt; Informations sur les missions spatiales et données associées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WebMap</a:t>
            </a:r>
            <a:r>
              <a:rPr kumimoji="0" lang="fr-FR" sz="10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ne présentant que les données relatives à l’Océan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0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Ensemble de services liés à l’Océan</a:t>
            </a:r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5888447" y="276732"/>
            <a:ext cx="729218" cy="223772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3" name="ZoneTexte 22"/>
          <p:cNvSpPr txBox="1"/>
          <p:nvPr/>
        </p:nvSpPr>
        <p:spPr>
          <a:xfrm>
            <a:off x="6518544" y="2437713"/>
            <a:ext cx="26159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« </a:t>
            </a:r>
            <a:r>
              <a:rPr kumimoji="0" lang="fr-FR" sz="105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WebMap</a:t>
            </a:r>
            <a:r>
              <a:rPr kumimoji="0" lang="fr-FR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utilisateur »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Afficher un ensemble de jeux de données défini et configuré par l’utilisateur</a:t>
            </a:r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8219" y="1029643"/>
            <a:ext cx="2156691" cy="1086433"/>
          </a:xfrm>
          <a:prstGeom prst="rect">
            <a:avLst/>
          </a:prstGeom>
        </p:spPr>
      </p:pic>
      <p:cxnSp>
        <p:nvCxnSpPr>
          <p:cNvPr id="25" name="Connecteur droit avec flèche 24"/>
          <p:cNvCxnSpPr>
            <a:cxnSpLocks/>
          </p:cNvCxnSpPr>
          <p:nvPr/>
        </p:nvCxnSpPr>
        <p:spPr>
          <a:xfrm flipV="1">
            <a:off x="7562389" y="2107513"/>
            <a:ext cx="0" cy="330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>
                <a:alpha val="47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Connecteur droit avec flèche 25"/>
          <p:cNvCxnSpPr/>
          <p:nvPr/>
        </p:nvCxnSpPr>
        <p:spPr>
          <a:xfrm>
            <a:off x="3871962" y="1781968"/>
            <a:ext cx="2517947" cy="1552733"/>
          </a:xfrm>
          <a:prstGeom prst="straightConnector1">
            <a:avLst/>
          </a:prstGeom>
          <a:noFill/>
          <a:ln w="25400" cap="flat" cmpd="sng" algn="ctr">
            <a:solidFill>
              <a:srgbClr val="7030A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7" name="Sous-titre 5"/>
          <p:cNvSpPr txBox="1">
            <a:spLocks/>
          </p:cNvSpPr>
          <p:nvPr/>
        </p:nvSpPr>
        <p:spPr>
          <a:xfrm>
            <a:off x="326270" y="4780073"/>
            <a:ext cx="3030768" cy="3018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10159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Font typeface="Arial"/>
              <a:buNone/>
              <a:defRPr lang="fr-FR" sz="1600" b="0" kern="1200" baseline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1pPr>
            <a:lvl2pPr marL="507995" indent="0" algn="ctr" defTabSz="10159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>
                <a:srgbClr val="00B0F0"/>
              </a:buClr>
              <a:buFont typeface="Wingdings" panose="05000000000000000000" pitchFamily="2" charset="2"/>
              <a:buNone/>
              <a:defRPr sz="2222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2pPr>
            <a:lvl3pPr marL="1015990" indent="0" algn="ctr" defTabSz="10159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>
                <a:srgbClr val="00B0F0"/>
              </a:buClr>
              <a:buFont typeface="Wingdings" panose="05000000000000000000" pitchFamily="2" charset="2"/>
              <a:buNone/>
              <a:defRPr sz="2000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3pPr>
            <a:lvl4pPr marL="1523985" indent="0" algn="ctr" defTabSz="10159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>
                <a:srgbClr val="00B0F0"/>
              </a:buClr>
              <a:buFont typeface="Courier New" panose="02070309020205020404" pitchFamily="49" charset="0"/>
              <a:buNone/>
              <a:defRPr sz="1778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4pPr>
            <a:lvl5pPr marL="2031980" indent="0" algn="ctr" defTabSz="101599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>
                <a:srgbClr val="00B0F0"/>
              </a:buClr>
              <a:buFont typeface="Arial"/>
              <a:buNone/>
              <a:defRPr sz="1778" kern="120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5pPr>
            <a:lvl6pPr marL="2539975" indent="0" algn="ctr" defTabSz="1015990" rtl="0" eaLnBrk="1" latinLnBrk="0" hangingPunct="1">
              <a:lnSpc>
                <a:spcPct val="90000"/>
              </a:lnSpc>
              <a:spcBef>
                <a:spcPts val="556"/>
              </a:spcBef>
              <a:buFont typeface="Arial"/>
              <a:buNone/>
              <a:defRPr sz="177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47970" indent="0" algn="ctr" defTabSz="1015990" rtl="0" eaLnBrk="1" latinLnBrk="0" hangingPunct="1">
              <a:lnSpc>
                <a:spcPct val="90000"/>
              </a:lnSpc>
              <a:spcBef>
                <a:spcPts val="556"/>
              </a:spcBef>
              <a:buFont typeface="Arial"/>
              <a:buNone/>
              <a:defRPr sz="177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55964" indent="0" algn="ctr" defTabSz="1015990" rtl="0" eaLnBrk="1" latinLnBrk="0" hangingPunct="1">
              <a:lnSpc>
                <a:spcPct val="90000"/>
              </a:lnSpc>
              <a:spcBef>
                <a:spcPts val="556"/>
              </a:spcBef>
              <a:buFont typeface="Arial"/>
              <a:buNone/>
              <a:defRPr sz="177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63959" indent="0" algn="ctr" defTabSz="1015990" rtl="0" eaLnBrk="1" latinLnBrk="0" hangingPunct="1">
              <a:lnSpc>
                <a:spcPct val="90000"/>
              </a:lnSpc>
              <a:spcBef>
                <a:spcPts val="556"/>
              </a:spcBef>
              <a:buFont typeface="Arial"/>
              <a:buNone/>
              <a:defRPr sz="177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159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333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fr-FR" sz="800" b="0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charset="0"/>
                <a:cs typeface="Arial" charset="0"/>
                <a:sym typeface="Arial"/>
              </a:rPr>
              <a:t>(Inspiration / Modèle </a:t>
            </a:r>
            <a:r>
              <a:rPr kumimoji="0" lang="fr-FR" sz="800" b="0" i="1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Arial" charset="0"/>
                <a:cs typeface="Arial" charset="0"/>
                <a:sym typeface="Arial"/>
                <a:hlinkClick r:id="rId5"/>
              </a:rPr>
              <a:t>earthdata.nasa.gov</a:t>
            </a:r>
            <a:r>
              <a:rPr kumimoji="0" lang="fr-FR" sz="800" b="0" i="1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Arial" charset="0"/>
                <a:cs typeface="Arial" charset="0"/>
                <a:sym typeface="Arial"/>
              </a:rPr>
              <a:t>)</a:t>
            </a:r>
          </a:p>
        </p:txBody>
      </p:sp>
      <p:cxnSp>
        <p:nvCxnSpPr>
          <p:cNvPr id="28" name="Connecteur droit avec flèche 27"/>
          <p:cNvCxnSpPr>
            <a:cxnSpLocks/>
          </p:cNvCxnSpPr>
          <p:nvPr/>
        </p:nvCxnSpPr>
        <p:spPr>
          <a:xfrm flipV="1">
            <a:off x="3423488" y="339106"/>
            <a:ext cx="2925871" cy="554579"/>
          </a:xfrm>
          <a:prstGeom prst="straightConnector1">
            <a:avLst/>
          </a:prstGeom>
          <a:noFill/>
          <a:ln w="25400" cap="flat" cmpd="sng" algn="ctr">
            <a:solidFill>
              <a:srgbClr val="00B05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Connecteur droit avec flèche 29"/>
          <p:cNvCxnSpPr/>
          <p:nvPr/>
        </p:nvCxnSpPr>
        <p:spPr>
          <a:xfrm flipV="1">
            <a:off x="2361823" y="1764125"/>
            <a:ext cx="1375598" cy="854513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Connecteur droit avec flèche 30"/>
          <p:cNvCxnSpPr/>
          <p:nvPr/>
        </p:nvCxnSpPr>
        <p:spPr>
          <a:xfrm flipV="1">
            <a:off x="2158484" y="2123181"/>
            <a:ext cx="1608788" cy="1365729"/>
          </a:xfrm>
          <a:prstGeom prst="straightConnector1">
            <a:avLst/>
          </a:prstGeom>
          <a:noFill/>
          <a:ln w="25400" cap="flat" cmpd="sng" algn="ctr">
            <a:solidFill>
              <a:srgbClr val="00B0F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06758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 animBg="1"/>
      <p:bldP spid="20" grpId="0"/>
      <p:bldP spid="21" grpId="0" animBg="1"/>
      <p:bldP spid="23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g28cd7ab6e83_0_0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27" name="Google Shape;127;g28cd7ab6e83_0_0" descr="object 2"/>
            <p:cNvSpPr txBox="1"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2A2058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>
                <a:buSzPts val="1800"/>
              </a:pPr>
              <a:endParaRPr sz="1350">
                <a:highlight>
                  <a:srgbClr val="3D3166"/>
                </a:highlight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g28cd7ab6e83_0_0" descr="object 3"/>
            <p:cNvSpPr txBox="1"/>
            <p:nvPr/>
          </p:nvSpPr>
          <p:spPr>
            <a:xfrm>
              <a:off x="179388" y="179388"/>
              <a:ext cx="11833200" cy="6497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>
                <a:buSzPts val="1800"/>
              </a:pPr>
              <a:endParaRPr sz="135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" name="Google Shape;130;g28cd7ab6e83_0_0" descr="object 15"/>
          <p:cNvSpPr txBox="1"/>
          <p:nvPr/>
        </p:nvSpPr>
        <p:spPr>
          <a:xfrm>
            <a:off x="4075359" y="194592"/>
            <a:ext cx="1044675" cy="412875"/>
          </a:xfrm>
          <a:prstGeom prst="rect">
            <a:avLst/>
          </a:prstGeom>
          <a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>
              <a:buSzPts val="1800"/>
            </a:pPr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1" name="Google Shape;131;g28cd7ab6e83_0_0" descr="object 16"/>
          <p:cNvCxnSpPr/>
          <p:nvPr/>
        </p:nvCxnSpPr>
        <p:spPr>
          <a:xfrm rot="10800000">
            <a:off x="8548124" y="4785023"/>
            <a:ext cx="0" cy="357525"/>
          </a:xfrm>
          <a:prstGeom prst="straightConnector1">
            <a:avLst/>
          </a:prstGeom>
          <a:noFill/>
          <a:ln w="12700" cap="flat" cmpd="sng">
            <a:solidFill>
              <a:srgbClr val="2A205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3" name="Google Shape;133;g28cd7ab6e83_0_0" descr="object 19"/>
          <p:cNvSpPr txBox="1"/>
          <p:nvPr/>
        </p:nvSpPr>
        <p:spPr>
          <a:xfrm>
            <a:off x="8715375" y="4741069"/>
            <a:ext cx="101250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indent="28575">
              <a:buClr>
                <a:srgbClr val="2A2058"/>
              </a:buClr>
              <a:buSzPts val="1200"/>
            </a:pPr>
            <a:fld id="{00000000-1234-1234-1234-123412341234}" type="slidenum">
              <a:rPr lang="en-US" sz="1100">
                <a:solidFill>
                  <a:srgbClr val="2A2058"/>
                </a:solidFill>
                <a:latin typeface="Century Gothic" panose="020B0502020202020204" pitchFamily="34" charset="0"/>
                <a:ea typeface="Helvetica Neue"/>
                <a:cs typeface="Helvetica Neue"/>
                <a:sym typeface="Helvetica Neue"/>
              </a:rPr>
              <a:pPr indent="28575">
                <a:buClr>
                  <a:srgbClr val="2A2058"/>
                </a:buClr>
                <a:buSzPts val="1200"/>
              </a:pPr>
              <a:t>2</a:t>
            </a:fld>
            <a:endParaRPr sz="1100" dirty="0">
              <a:latin typeface="Century Gothic" panose="020B0502020202020204" pitchFamily="34" charset="0"/>
            </a:endParaRPr>
          </a:p>
        </p:txBody>
      </p:sp>
      <p:pic>
        <p:nvPicPr>
          <p:cNvPr id="134" name="Google Shape;134;g28cd7ab6e83_0_0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19" y="667519"/>
            <a:ext cx="8235356" cy="4296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1">
            <a:extLst>
              <a:ext uri="{FF2B5EF4-FFF2-40B4-BE49-F238E27FC236}">
                <a16:creationId xmlns:a16="http://schemas.microsoft.com/office/drawing/2014/main" id="{DB10E6D7-7E46-C286-01D3-D9EFAE336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8"/>
            <a:ext cx="9172575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7347" name="Rectangle 2">
            <a:extLst>
              <a:ext uri="{FF2B5EF4-FFF2-40B4-BE49-F238E27FC236}">
                <a16:creationId xmlns:a16="http://schemas.microsoft.com/office/drawing/2014/main" id="{64B94C14-AAC0-F4F3-E139-0475D4DC6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1438" y="-11113"/>
            <a:ext cx="2468563" cy="6794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/>
          </a:p>
        </p:txBody>
      </p:sp>
      <p:sp>
        <p:nvSpPr>
          <p:cNvPr id="57348" name="Text Box 3">
            <a:extLst>
              <a:ext uri="{FF2B5EF4-FFF2-40B4-BE49-F238E27FC236}">
                <a16:creationId xmlns:a16="http://schemas.microsoft.com/office/drawing/2014/main" id="{8BBF56C0-9802-ECA6-FA05-15E101DE87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5588" y="3006725"/>
            <a:ext cx="5356225" cy="51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cs typeface="Noto Sans SC Regular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Noto Sans SC Regular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Noto Sans SC Regular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Noto Sans SC Regular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Noto Sans SC Regular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Noto Sans SC Regular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Noto Sans SC Regular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Noto Sans SC Regular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Noto Sans SC Regular" charset="0"/>
              </a:defRPr>
            </a:lvl9pPr>
          </a:lstStyle>
          <a:p>
            <a:pPr algn="ctr" eaLnBrk="1">
              <a:lnSpc>
                <a:spcPct val="100000"/>
              </a:lnSpc>
              <a:spcBef>
                <a:spcPts val="13"/>
              </a:spcBef>
            </a:pPr>
            <a:r>
              <a:rPr lang="fr-FR" altLang="fr-FR" sz="2400" u="sng" dirty="0">
                <a:solidFill>
                  <a:srgbClr val="0097A7"/>
                </a:solidFill>
                <a:hlinkClick r:id="rId4"/>
              </a:rPr>
              <a:t>contact@gaia-data.org</a:t>
            </a:r>
          </a:p>
          <a:p>
            <a:pPr eaLnBrk="1">
              <a:lnSpc>
                <a:spcPct val="100000"/>
              </a:lnSpc>
              <a:spcBef>
                <a:spcPts val="13"/>
              </a:spcBef>
            </a:pPr>
            <a:endParaRPr lang="fr-FR" altLang="fr-FR" sz="2400" dirty="0">
              <a:latin typeface="Arial" panose="020B0604020202020204" pitchFamily="34" charset="0"/>
            </a:endParaRPr>
          </a:p>
          <a:p>
            <a:pPr algn="ctr" eaLnBrk="1">
              <a:lnSpc>
                <a:spcPct val="100000"/>
              </a:lnSpc>
              <a:spcBef>
                <a:spcPts val="13"/>
              </a:spcBef>
            </a:pPr>
            <a:r>
              <a:rPr lang="fr-FR" altLang="fr-FR" sz="2400" b="1" u="sng" dirty="0">
                <a:solidFill>
                  <a:srgbClr val="0097A7"/>
                </a:solidFill>
                <a:hlinkClick r:id="rId5"/>
              </a:rPr>
              <a:t>www.gaia-data.org</a:t>
            </a:r>
          </a:p>
          <a:p>
            <a:pPr algn="ctr" eaLnBrk="1">
              <a:lnSpc>
                <a:spcPct val="100000"/>
              </a:lnSpc>
              <a:spcBef>
                <a:spcPts val="13"/>
              </a:spcBef>
            </a:pPr>
            <a:endParaRPr lang="fr-FR" altLang="fr-FR" sz="1200" dirty="0">
              <a:latin typeface="Arial" panose="020B0604020202020204" pitchFamily="34" charset="0"/>
            </a:endParaRPr>
          </a:p>
          <a:p>
            <a:pPr eaLnBrk="1">
              <a:lnSpc>
                <a:spcPct val="100000"/>
              </a:lnSpc>
              <a:spcBef>
                <a:spcPts val="13"/>
              </a:spcBef>
            </a:pPr>
            <a:endParaRPr lang="fr-FR" altLang="fr-FR" dirty="0">
              <a:latin typeface="Arial" panose="020B0604020202020204" pitchFamily="34" charset="0"/>
            </a:endParaRPr>
          </a:p>
        </p:txBody>
      </p:sp>
      <p:pic>
        <p:nvPicPr>
          <p:cNvPr id="57349" name="Picture 4">
            <a:extLst>
              <a:ext uri="{FF2B5EF4-FFF2-40B4-BE49-F238E27FC236}">
                <a16:creationId xmlns:a16="http://schemas.microsoft.com/office/drawing/2014/main" id="{94331554-30A6-155A-D484-1C1C2FE83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713" y="1438275"/>
            <a:ext cx="1500187" cy="1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7350" name="Rectangle 5">
            <a:extLst>
              <a:ext uri="{FF2B5EF4-FFF2-40B4-BE49-F238E27FC236}">
                <a16:creationId xmlns:a16="http://schemas.microsoft.com/office/drawing/2014/main" id="{2F955108-148B-0E7D-6576-957CE9E8F0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7200" y="4270375"/>
            <a:ext cx="6137275" cy="8477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>
              <a:lnSpc>
                <a:spcPct val="83000"/>
              </a:lnSpc>
              <a:spcBef>
                <a:spcPts val="1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fr-FR" altLang="fr-FR"/>
          </a:p>
        </p:txBody>
      </p:sp>
      <p:pic>
        <p:nvPicPr>
          <p:cNvPr id="57351" name="Picture 6">
            <a:extLst>
              <a:ext uri="{FF2B5EF4-FFF2-40B4-BE49-F238E27FC236}">
                <a16:creationId xmlns:a16="http://schemas.microsoft.com/office/drawing/2014/main" id="{27785CCA-2339-165F-C6FB-6681827D9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663" y="4337050"/>
            <a:ext cx="5741987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7352" name="Picture 7">
            <a:extLst>
              <a:ext uri="{FF2B5EF4-FFF2-40B4-BE49-F238E27FC236}">
                <a16:creationId xmlns:a16="http://schemas.microsoft.com/office/drawing/2014/main" id="{A6BEAF38-0EE7-2105-F3D0-0C5F9C531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" y="73025"/>
            <a:ext cx="503238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7353" name="Picture 8">
            <a:extLst>
              <a:ext uri="{FF2B5EF4-FFF2-40B4-BE49-F238E27FC236}">
                <a16:creationId xmlns:a16="http://schemas.microsoft.com/office/drawing/2014/main" id="{7068C118-5BDE-1BE5-B5CC-EA2DA30B5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13" y="-11113"/>
            <a:ext cx="1812925" cy="679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7354" name="Picture 9">
            <a:extLst>
              <a:ext uri="{FF2B5EF4-FFF2-40B4-BE49-F238E27FC236}">
                <a16:creationId xmlns:a16="http://schemas.microsoft.com/office/drawing/2014/main" id="{CAF896F9-928C-0D14-7F87-641C93718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450" y="93663"/>
            <a:ext cx="1720850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7355" name="Picture 10">
            <a:extLst>
              <a:ext uri="{FF2B5EF4-FFF2-40B4-BE49-F238E27FC236}">
                <a16:creationId xmlns:a16="http://schemas.microsoft.com/office/drawing/2014/main" id="{B726C72F-7318-14D8-0302-1904105AB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177800"/>
            <a:ext cx="912813" cy="67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7356" name="Picture 11">
            <a:extLst>
              <a:ext uri="{FF2B5EF4-FFF2-40B4-BE49-F238E27FC236}">
                <a16:creationId xmlns:a16="http://schemas.microsoft.com/office/drawing/2014/main" id="{545F25F3-4E0F-D8D1-69B3-69F80062B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013" y="101600"/>
            <a:ext cx="1116012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7357" name="Rectangle 12">
            <a:extLst>
              <a:ext uri="{FF2B5EF4-FFF2-40B4-BE49-F238E27FC236}">
                <a16:creationId xmlns:a16="http://schemas.microsoft.com/office/drawing/2014/main" id="{9F73F05E-08A6-B961-E692-88969B633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338" y="2608263"/>
            <a:ext cx="4411662" cy="829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lnSpc>
                <a:spcPct val="83000"/>
              </a:lnSpc>
              <a:spcBef>
                <a:spcPts val="142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cs typeface="Noto Sans SC Regular" charset="0"/>
              </a:defRPr>
            </a:lvl1pPr>
            <a:lvl2pPr>
              <a:lnSpc>
                <a:spcPct val="83000"/>
              </a:lnSpc>
              <a:spcBef>
                <a:spcPts val="113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Noto Sans SC Regular" charset="0"/>
              </a:defRPr>
            </a:lvl2pPr>
            <a:lvl3pPr>
              <a:lnSpc>
                <a:spcPct val="83000"/>
              </a:lnSpc>
              <a:spcBef>
                <a:spcPts val="863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Noto Sans SC Regular" charset="0"/>
              </a:defRPr>
            </a:lvl3pPr>
            <a:lvl4pPr>
              <a:lnSpc>
                <a:spcPct val="83000"/>
              </a:lnSpc>
              <a:spcBef>
                <a:spcPts val="575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Noto Sans SC Regular" charset="0"/>
              </a:defRPr>
            </a:lvl4pPr>
            <a:lvl5pPr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Noto Sans SC Regular" charset="0"/>
              </a:defRPr>
            </a:lvl5pPr>
            <a:lvl6pPr marL="25146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Noto Sans SC Regular" charset="0"/>
              </a:defRPr>
            </a:lvl6pPr>
            <a:lvl7pPr marL="29718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Noto Sans SC Regular" charset="0"/>
              </a:defRPr>
            </a:lvl7pPr>
            <a:lvl8pPr marL="34290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Noto Sans SC Regular" charset="0"/>
              </a:defRPr>
            </a:lvl8pPr>
            <a:lvl9pPr marL="3886200" indent="-228600" eaLnBrk="0" fontAlgn="base" hangingPunct="0">
              <a:lnSpc>
                <a:spcPct val="83000"/>
              </a:lnSpc>
              <a:spcBef>
                <a:spcPts val="288"/>
              </a:spcBef>
              <a:spcAft>
                <a:spcPts val="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4400" algn="l"/>
                <a:tab pos="1828800" algn="l"/>
                <a:tab pos="2743200" algn="l"/>
                <a:tab pos="3657600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Noto Sans SC Regular" charset="0"/>
              </a:defRPr>
            </a:lvl9pPr>
          </a:lstStyle>
          <a:p>
            <a:pPr eaLnBrk="1">
              <a:lnSpc>
                <a:spcPct val="100000"/>
              </a:lnSpc>
              <a:spcBef>
                <a:spcPts val="13"/>
              </a:spcBef>
            </a:pPr>
            <a:r>
              <a:rPr lang="fr-FR" altLang="fr-FR" sz="1600" i="1" dirty="0">
                <a:solidFill>
                  <a:srgbClr val="FFFFFF"/>
                </a:solidFill>
                <a:cs typeface="Calibri" panose="020F0502020204030204" pitchFamily="34" charset="0"/>
              </a:rPr>
              <a:t>Ce travail a bénéficié d'une aide de l’</a:t>
            </a:r>
            <a:r>
              <a:rPr lang="fr-FR" altLang="fr-FR" sz="1600" i="1" dirty="0" err="1">
                <a:solidFill>
                  <a:srgbClr val="FFFFFF"/>
                </a:solidFill>
                <a:cs typeface="Calibri" panose="020F0502020204030204" pitchFamily="34" charset="0"/>
              </a:rPr>
              <a:t>Etat</a:t>
            </a:r>
            <a:r>
              <a:rPr lang="fr-FR" altLang="fr-FR" sz="1600" i="1" dirty="0">
                <a:solidFill>
                  <a:srgbClr val="FFFFFF"/>
                </a:solidFill>
                <a:cs typeface="Calibri" panose="020F0502020204030204" pitchFamily="34" charset="0"/>
              </a:rPr>
              <a:t> gérée par l'Agence Nationale de la Recherche au titre du programme Investissements d’Avenir </a:t>
            </a:r>
            <a:r>
              <a:rPr lang="fr-FR" altLang="fr-FR" sz="1600" i="1" dirty="0" err="1">
                <a:solidFill>
                  <a:srgbClr val="FFFFFF"/>
                </a:solidFill>
                <a:cs typeface="Calibri" panose="020F0502020204030204" pitchFamily="34" charset="0"/>
              </a:rPr>
              <a:t>Equipex</a:t>
            </a:r>
            <a:r>
              <a:rPr lang="fr-FR" altLang="fr-FR" sz="1600" i="1" dirty="0">
                <a:solidFill>
                  <a:srgbClr val="FFFFFF"/>
                </a:solidFill>
                <a:cs typeface="Calibri" panose="020F0502020204030204" pitchFamily="34" charset="0"/>
              </a:rPr>
              <a:t>+.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4BA4769-EDAB-2275-532B-5B95D078FBAA}"/>
              </a:ext>
            </a:extLst>
          </p:cNvPr>
          <p:cNvSpPr txBox="1"/>
          <p:nvPr/>
        </p:nvSpPr>
        <p:spPr>
          <a:xfrm>
            <a:off x="3809999" y="1598395"/>
            <a:ext cx="2255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</a:rPr>
              <a:t>Merci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 descr="bg object 16">
            <a:extLst>
              <a:ext uri="{FF2B5EF4-FFF2-40B4-BE49-F238E27FC236}">
                <a16:creationId xmlns:a16="http://schemas.microsoft.com/office/drawing/2014/main" id="{372B21F0-444A-E84D-90FA-DE6F054AA932}"/>
              </a:ext>
            </a:extLst>
          </p:cNvPr>
          <p:cNvSpPr txBox="1"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rgbClr val="00B8A5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7;p15" descr="bg object 17">
            <a:extLst>
              <a:ext uri="{FF2B5EF4-FFF2-40B4-BE49-F238E27FC236}">
                <a16:creationId xmlns:a16="http://schemas.microsoft.com/office/drawing/2014/main" id="{4E977359-15B7-3D4E-9393-C0F4C25C31C4}"/>
              </a:ext>
            </a:extLst>
          </p:cNvPr>
          <p:cNvSpPr txBox="1"/>
          <p:nvPr/>
        </p:nvSpPr>
        <p:spPr>
          <a:xfrm>
            <a:off x="143726" y="179351"/>
            <a:ext cx="8856548" cy="4783606"/>
          </a:xfrm>
          <a:prstGeom prst="rect">
            <a:avLst/>
          </a:prstGeom>
          <a:solidFill>
            <a:srgbClr val="2A2058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14" descr="object 2"/>
          <p:cNvSpPr txBox="1"/>
          <p:nvPr/>
        </p:nvSpPr>
        <p:spPr>
          <a:xfrm>
            <a:off x="259556" y="4767263"/>
            <a:ext cx="1628775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indent="9525">
              <a:buClr>
                <a:srgbClr val="FFFFFF"/>
              </a:buClr>
              <a:buSzPts val="800"/>
            </a:pPr>
            <a:r>
              <a:rPr lang="en-US" sz="600" b="1" dirty="0">
                <a:solidFill>
                  <a:srgbClr val="FFFFFF"/>
                </a:solidFill>
                <a:latin typeface="Century Gothic" panose="020B0502020202020204" pitchFamily="34" charset="0"/>
                <a:ea typeface="Helvetica Neue"/>
                <a:cs typeface="Helvetica Neue"/>
                <a:sym typeface="Helvetica Neue"/>
              </a:rPr>
              <a:t>Data Terra </a:t>
            </a:r>
            <a:r>
              <a:rPr lang="en-US" sz="600" dirty="0">
                <a:solidFill>
                  <a:srgbClr val="FFFFFF"/>
                </a:solidFill>
                <a:latin typeface="Century Gothic" panose="020B0502020202020204" pitchFamily="34" charset="0"/>
                <a:ea typeface="Helvetica Neue"/>
                <a:cs typeface="Helvetica Neue"/>
                <a:sym typeface="Helvetica Neue"/>
              </a:rPr>
              <a:t>© 2024</a:t>
            </a:r>
            <a:endParaRPr sz="1050" dirty="0">
              <a:latin typeface="Century Gothic" panose="020B0502020202020204" pitchFamily="34" charset="0"/>
            </a:endParaRPr>
          </a:p>
        </p:txBody>
      </p:sp>
      <p:sp>
        <p:nvSpPr>
          <p:cNvPr id="717" name="Google Shape;717;p14" descr="object 3"/>
          <p:cNvSpPr txBox="1"/>
          <p:nvPr/>
        </p:nvSpPr>
        <p:spPr>
          <a:xfrm>
            <a:off x="3942159" y="3860007"/>
            <a:ext cx="1259775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Clr>
                <a:srgbClr val="FFFFFF"/>
              </a:buClr>
              <a:buSzPts val="1200"/>
            </a:pPr>
            <a:r>
              <a:rPr lang="en-US" sz="900" u="sng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contact@data-terra.org</a:t>
            </a:r>
            <a:endParaRPr sz="90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ctr">
              <a:buClr>
                <a:srgbClr val="FFFFFF"/>
              </a:buClr>
              <a:buSzPts val="1200"/>
            </a:pPr>
            <a:r>
              <a:rPr lang="en-US" sz="9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+33 (0)4 67 54 87 08</a:t>
            </a:r>
            <a:endParaRPr sz="1050" dirty="0"/>
          </a:p>
          <a:p>
            <a:pPr>
              <a:buSzPts val="1000"/>
            </a:pPr>
            <a:endParaRPr sz="75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ctr">
              <a:buClr>
                <a:srgbClr val="FFFFFF"/>
              </a:buClr>
              <a:buSzPts val="1200"/>
            </a:pPr>
            <a:r>
              <a:rPr lang="en-US" sz="900" b="1" u="sng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www.data-terra.org</a:t>
            </a:r>
            <a:endParaRPr sz="1050" dirty="0"/>
          </a:p>
        </p:txBody>
      </p:sp>
      <p:sp>
        <p:nvSpPr>
          <p:cNvPr id="718" name="Google Shape;718;p14" descr="object 4"/>
          <p:cNvSpPr txBox="1"/>
          <p:nvPr/>
        </p:nvSpPr>
        <p:spPr>
          <a:xfrm>
            <a:off x="3775472" y="1710928"/>
            <a:ext cx="1593056" cy="1720453"/>
          </a:xfrm>
          <a:prstGeom prst="rect">
            <a:avLst/>
          </a:prstGeom>
          <a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>
              <a:buSzPts val="1800"/>
            </a:pPr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1777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85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5001" y="136831"/>
            <a:ext cx="3772147" cy="553638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85"/>
          <p:cNvSpPr txBox="1"/>
          <p:nvPr/>
        </p:nvSpPr>
        <p:spPr>
          <a:xfrm>
            <a:off x="450271" y="671609"/>
            <a:ext cx="8322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600" b="1" dirty="0">
                <a:solidFill>
                  <a:srgbClr val="3D3166"/>
                </a:solidFill>
                <a:highlight>
                  <a:srgbClr val="FFFFFF"/>
                </a:highlight>
              </a:rPr>
              <a:t>L’ENTREPÔT DES DONNÉES DE LONGUE TRAÎNE </a:t>
            </a:r>
            <a:br>
              <a:rPr lang="fr" sz="1600" b="1" dirty="0">
                <a:solidFill>
                  <a:srgbClr val="3D3166"/>
                </a:solidFill>
                <a:highlight>
                  <a:srgbClr val="FFFFFF"/>
                </a:highlight>
              </a:rPr>
            </a:br>
            <a:r>
              <a:rPr lang="fr" sz="1600" b="1" dirty="0">
                <a:solidFill>
                  <a:srgbClr val="3D3166"/>
                </a:solidFill>
                <a:highlight>
                  <a:srgbClr val="FFFFFF"/>
                </a:highlight>
              </a:rPr>
              <a:t>DU SYSTÈME TERRE ET DE L’ENVIRONNEMENT</a:t>
            </a:r>
            <a:endParaRPr sz="1600" b="1" dirty="0">
              <a:solidFill>
                <a:srgbClr val="3D3166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endParaRPr sz="1600" b="1" dirty="0">
              <a:solidFill>
                <a:srgbClr val="3D3166"/>
              </a:solidFill>
            </a:endParaRPr>
          </a:p>
        </p:txBody>
      </p:sp>
      <p:pic>
        <p:nvPicPr>
          <p:cNvPr id="646" name="Google Shape;646;p85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8609"/>
          <a:stretch/>
        </p:blipFill>
        <p:spPr>
          <a:xfrm>
            <a:off x="2952746" y="1370547"/>
            <a:ext cx="2457855" cy="8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85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871" y="1370558"/>
            <a:ext cx="2457850" cy="8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85"/>
          <p:cNvSpPr txBox="1"/>
          <p:nvPr/>
        </p:nvSpPr>
        <p:spPr>
          <a:xfrm>
            <a:off x="5814421" y="1340734"/>
            <a:ext cx="3202800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 b="1" dirty="0">
                <a:solidFill>
                  <a:srgbClr val="0C6980"/>
                </a:solidFill>
              </a:rPr>
              <a:t>Pérennisation et visibilité des données :</a:t>
            </a:r>
            <a:endParaRPr sz="900" b="1" dirty="0">
              <a:solidFill>
                <a:srgbClr val="0C69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 dirty="0">
                <a:solidFill>
                  <a:srgbClr val="0C6980"/>
                </a:solidFill>
              </a:rPr>
              <a:t>• Stockage adapté et diffusion de données de qualité</a:t>
            </a:r>
            <a:endParaRPr sz="900" dirty="0">
              <a:solidFill>
                <a:srgbClr val="0C69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 dirty="0">
                <a:solidFill>
                  <a:srgbClr val="0C6980"/>
                </a:solidFill>
              </a:rPr>
              <a:t>• Attribution de DOI aux données déposées / citation</a:t>
            </a:r>
            <a:endParaRPr sz="900" dirty="0">
              <a:solidFill>
                <a:srgbClr val="0C69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 dirty="0">
                <a:solidFill>
                  <a:srgbClr val="0C6980"/>
                </a:solidFill>
              </a:rPr>
              <a:t>• Référencement des données déposées dans le catalogue de la plateforme nationale fédérée</a:t>
            </a:r>
            <a:br>
              <a:rPr lang="fr" sz="900" dirty="0">
                <a:solidFill>
                  <a:srgbClr val="0C6980"/>
                </a:solidFill>
              </a:rPr>
            </a:br>
            <a:endParaRPr sz="900" dirty="0">
              <a:solidFill>
                <a:srgbClr val="0C69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 b="1" dirty="0">
                <a:solidFill>
                  <a:srgbClr val="0C6980"/>
                </a:solidFill>
              </a:rPr>
              <a:t>Simplicité du dépôt :</a:t>
            </a:r>
            <a:endParaRPr sz="900" b="1" dirty="0">
              <a:solidFill>
                <a:srgbClr val="0C69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 dirty="0">
                <a:solidFill>
                  <a:srgbClr val="0C6980"/>
                </a:solidFill>
              </a:rPr>
              <a:t>• Authentification via EduGAIN/Renater, ORCID</a:t>
            </a:r>
            <a:endParaRPr sz="900" dirty="0">
              <a:solidFill>
                <a:srgbClr val="0C69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 dirty="0">
                <a:solidFill>
                  <a:srgbClr val="0C6980"/>
                </a:solidFill>
              </a:rPr>
              <a:t>• Prise en compte d’identifiants chercheurs,</a:t>
            </a:r>
            <a:endParaRPr sz="900" dirty="0">
              <a:solidFill>
                <a:srgbClr val="0C69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 dirty="0">
                <a:solidFill>
                  <a:srgbClr val="0C6980"/>
                </a:solidFill>
              </a:rPr>
              <a:t>• Dépôt en quelques étapes</a:t>
            </a:r>
            <a:endParaRPr sz="900" dirty="0">
              <a:solidFill>
                <a:srgbClr val="0C69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 dirty="0">
                <a:solidFill>
                  <a:srgbClr val="0C6980"/>
                </a:solidFill>
              </a:rPr>
              <a:t>• Modération et accompagnement par des spécialistes </a:t>
            </a:r>
            <a:br>
              <a:rPr lang="fr" sz="900" dirty="0">
                <a:solidFill>
                  <a:srgbClr val="0C6980"/>
                </a:solidFill>
              </a:rPr>
            </a:br>
            <a:endParaRPr sz="900" dirty="0">
              <a:solidFill>
                <a:srgbClr val="0C69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 b="1" dirty="0">
                <a:solidFill>
                  <a:srgbClr val="0C6980"/>
                </a:solidFill>
              </a:rPr>
              <a:t>Qualité des métadonnées et interopérabilité :</a:t>
            </a:r>
            <a:endParaRPr sz="900" b="1" dirty="0">
              <a:solidFill>
                <a:srgbClr val="0C69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 dirty="0">
                <a:solidFill>
                  <a:srgbClr val="0C6980"/>
                </a:solidFill>
              </a:rPr>
              <a:t>• Norme ISO 19115-3,</a:t>
            </a:r>
            <a:endParaRPr sz="900" dirty="0">
              <a:solidFill>
                <a:srgbClr val="0C69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 dirty="0">
                <a:solidFill>
                  <a:srgbClr val="0C6980"/>
                </a:solidFill>
              </a:rPr>
              <a:t>• Interface adaptée aux spécificités des données géo-référencées</a:t>
            </a:r>
            <a:endParaRPr sz="900" dirty="0">
              <a:solidFill>
                <a:srgbClr val="0C69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 dirty="0">
                <a:solidFill>
                  <a:srgbClr val="0C6980"/>
                </a:solidFill>
              </a:rPr>
              <a:t>• Thesaurus communautaires</a:t>
            </a:r>
            <a:endParaRPr sz="900" dirty="0">
              <a:solidFill>
                <a:srgbClr val="0C69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900" dirty="0">
                <a:solidFill>
                  <a:srgbClr val="0C6980"/>
                </a:solidFill>
              </a:rPr>
              <a:t>• Services avec possibilité d’associer des ressources aux données (publication, code source, site web projet, ...)</a:t>
            </a:r>
            <a:endParaRPr sz="900" dirty="0">
              <a:solidFill>
                <a:srgbClr val="0C69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rgbClr val="0C6980"/>
              </a:solidFill>
            </a:endParaRPr>
          </a:p>
        </p:txBody>
      </p:sp>
      <p:pic>
        <p:nvPicPr>
          <p:cNvPr id="649" name="Google Shape;649;p85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2775" y="2311868"/>
            <a:ext cx="4251324" cy="705695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85"/>
          <p:cNvSpPr txBox="1"/>
          <p:nvPr/>
        </p:nvSpPr>
        <p:spPr>
          <a:xfrm>
            <a:off x="130362" y="2570817"/>
            <a:ext cx="1698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 b="1" dirty="0">
                <a:solidFill>
                  <a:srgbClr val="3D3166"/>
                </a:solidFill>
                <a:highlight>
                  <a:srgbClr val="FFFFFF"/>
                </a:highlight>
              </a:rPr>
              <a:t>Un procédé simple </a:t>
            </a:r>
            <a:endParaRPr sz="1050" b="1" dirty="0">
              <a:solidFill>
                <a:srgbClr val="3D3166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 b="1" dirty="0">
                <a:solidFill>
                  <a:srgbClr val="3D3166"/>
                </a:solidFill>
                <a:highlight>
                  <a:srgbClr val="FFFFFF"/>
                </a:highlight>
              </a:rPr>
              <a:t>en 5 étapes clés</a:t>
            </a:r>
            <a:endParaRPr sz="1050" b="1" dirty="0">
              <a:solidFill>
                <a:srgbClr val="3D3166"/>
              </a:solidFill>
            </a:endParaRPr>
          </a:p>
        </p:txBody>
      </p:sp>
      <p:sp>
        <p:nvSpPr>
          <p:cNvPr id="651" name="Google Shape;651;p85"/>
          <p:cNvSpPr txBox="1"/>
          <p:nvPr/>
        </p:nvSpPr>
        <p:spPr>
          <a:xfrm>
            <a:off x="137796" y="3505634"/>
            <a:ext cx="8322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b="1" dirty="0">
                <a:solidFill>
                  <a:srgbClr val="3D3166"/>
                </a:solidFill>
                <a:highlight>
                  <a:srgbClr val="FFFFFF"/>
                </a:highlight>
              </a:rPr>
              <a:t>Un modérateur </a:t>
            </a:r>
            <a:endParaRPr sz="1100" b="1" dirty="0">
              <a:solidFill>
                <a:srgbClr val="3D3166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b="1" dirty="0">
                <a:solidFill>
                  <a:srgbClr val="3D3166"/>
                </a:solidFill>
                <a:highlight>
                  <a:srgbClr val="FFFFFF"/>
                </a:highlight>
              </a:rPr>
              <a:t>pour accompagner </a:t>
            </a:r>
            <a:endParaRPr sz="1100" b="1" dirty="0">
              <a:solidFill>
                <a:srgbClr val="3D3166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b="1" dirty="0">
                <a:solidFill>
                  <a:srgbClr val="3D3166"/>
                </a:solidFill>
                <a:highlight>
                  <a:srgbClr val="FFFFFF"/>
                </a:highlight>
              </a:rPr>
              <a:t>le déposant </a:t>
            </a:r>
            <a:endParaRPr sz="1100" b="1" dirty="0">
              <a:solidFill>
                <a:srgbClr val="3D3166"/>
              </a:solidFill>
            </a:endParaRPr>
          </a:p>
        </p:txBody>
      </p:sp>
      <p:pic>
        <p:nvPicPr>
          <p:cNvPr id="652" name="Google Shape;652;p85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55291" y="2910370"/>
            <a:ext cx="4129233" cy="1521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1;p1">
            <a:extLst>
              <a:ext uri="{FF2B5EF4-FFF2-40B4-BE49-F238E27FC236}">
                <a16:creationId xmlns:a16="http://schemas.microsoft.com/office/drawing/2014/main" id="{D70F3D2C-BB8C-86C2-A1DA-38D0C1F28245}"/>
              </a:ext>
            </a:extLst>
          </p:cNvPr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9398" y="216935"/>
            <a:ext cx="1151557" cy="437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561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Image 83">
            <a:extLst>
              <a:ext uri="{FF2B5EF4-FFF2-40B4-BE49-F238E27FC236}">
                <a16:creationId xmlns:a16="http://schemas.microsoft.com/office/drawing/2014/main" id="{990A915E-E447-B049-8BA7-7B0DAFE6AE4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083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8"/>
          <p:cNvSpPr/>
          <p:nvPr/>
        </p:nvSpPr>
        <p:spPr>
          <a:xfrm>
            <a:off x="7838175" y="1991510"/>
            <a:ext cx="1143000" cy="996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68"/>
          <p:cNvSpPr/>
          <p:nvPr/>
        </p:nvSpPr>
        <p:spPr>
          <a:xfrm>
            <a:off x="6436650" y="3109654"/>
            <a:ext cx="1237500" cy="1160700"/>
          </a:xfrm>
          <a:prstGeom prst="rect">
            <a:avLst/>
          </a:prstGeom>
          <a:noFill/>
          <a:ln w="9525" cap="flat" cmpd="sng">
            <a:solidFill>
              <a:srgbClr val="3D31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68"/>
          <p:cNvSpPr txBox="1"/>
          <p:nvPr/>
        </p:nvSpPr>
        <p:spPr>
          <a:xfrm>
            <a:off x="1315808" y="134743"/>
            <a:ext cx="6598374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 dirty="0">
                <a:solidFill>
                  <a:srgbClr val="3D3166"/>
                </a:solidFill>
              </a:rPr>
              <a:t>DATA TERRA, une e-Infrastructure de Recherche dédiée au système Terre</a:t>
            </a:r>
            <a:endParaRPr sz="1800" dirty="0">
              <a:solidFill>
                <a:srgbClr val="3D3166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3D3166"/>
              </a:solidFill>
            </a:endParaRPr>
          </a:p>
        </p:txBody>
      </p:sp>
      <p:sp>
        <p:nvSpPr>
          <p:cNvPr id="313" name="Google Shape;313;p68"/>
          <p:cNvSpPr txBox="1"/>
          <p:nvPr/>
        </p:nvSpPr>
        <p:spPr>
          <a:xfrm>
            <a:off x="1126503" y="698372"/>
            <a:ext cx="5971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" sz="1400" b="0" i="0" u="none" strike="noStrike" cap="none" dirty="0">
                <a:solidFill>
                  <a:srgbClr val="00206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L’IR DATA TERRA propose des services </a:t>
            </a:r>
            <a:r>
              <a:rPr lang="fr" dirty="0">
                <a:solidFill>
                  <a:srgbClr val="002060"/>
                </a:solidFill>
                <a:highlight>
                  <a:srgbClr val="FFFFFF"/>
                </a:highlight>
              </a:rPr>
              <a:t>aux</a:t>
            </a:r>
            <a:r>
              <a:rPr lang="fr" sz="1400" b="0" i="0" u="none" strike="noStrike" cap="none" dirty="0">
                <a:solidFill>
                  <a:srgbClr val="00206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données d’observation du </a:t>
            </a:r>
            <a:r>
              <a:rPr lang="fr" sz="1500" b="0" i="0" u="none" strike="noStrike" cap="none" dirty="0">
                <a:solidFill>
                  <a:srgbClr val="00206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système</a:t>
            </a:r>
            <a:r>
              <a:rPr lang="fr" sz="1500" dirty="0">
                <a:solidFill>
                  <a:srgbClr val="002060"/>
                </a:solidFill>
                <a:highlight>
                  <a:srgbClr val="FFFFFF"/>
                </a:highlight>
              </a:rPr>
              <a:t> </a:t>
            </a:r>
            <a:r>
              <a:rPr lang="fr" sz="1500" b="0" i="0" u="none" strike="noStrike" cap="none" dirty="0">
                <a:solidFill>
                  <a:srgbClr val="00206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Terre et de l</a:t>
            </a:r>
            <a:r>
              <a:rPr lang="fr" sz="1500" dirty="0">
                <a:solidFill>
                  <a:srgbClr val="002060"/>
                </a:solidFill>
                <a:highlight>
                  <a:srgbClr val="FFFFFF"/>
                </a:highlight>
              </a:rPr>
              <a:t>’environnement</a:t>
            </a:r>
            <a:endParaRPr sz="1800" b="0" i="0" u="none" strike="noStrike" cap="none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4" name="Google Shape;314;p68"/>
          <p:cNvGrpSpPr/>
          <p:nvPr/>
        </p:nvGrpSpPr>
        <p:grpSpPr>
          <a:xfrm>
            <a:off x="425202" y="1155867"/>
            <a:ext cx="7374402" cy="1919340"/>
            <a:chOff x="222375" y="1483800"/>
            <a:chExt cx="8609926" cy="2193281"/>
          </a:xfrm>
        </p:grpSpPr>
        <p:pic>
          <p:nvPicPr>
            <p:cNvPr id="315" name="Google Shape;315;p68"/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2375" y="1569875"/>
              <a:ext cx="8609926" cy="21072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" name="Google Shape;316;p6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48500" y="1483800"/>
              <a:ext cx="1560610" cy="1291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7" name="Google Shape;317;p68"/>
          <p:cNvSpPr/>
          <p:nvPr/>
        </p:nvSpPr>
        <p:spPr>
          <a:xfrm>
            <a:off x="6492049" y="3478318"/>
            <a:ext cx="1067100" cy="257100"/>
          </a:xfrm>
          <a:prstGeom prst="rect">
            <a:avLst/>
          </a:prstGeom>
          <a:solidFill>
            <a:srgbClr val="01B8A5"/>
          </a:solidFill>
          <a:ln>
            <a:noFill/>
          </a:ln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DINAMIS</a:t>
            </a: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68"/>
          <p:cNvSpPr txBox="1"/>
          <p:nvPr/>
        </p:nvSpPr>
        <p:spPr>
          <a:xfrm>
            <a:off x="6494308" y="3723288"/>
            <a:ext cx="13053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1100" dirty="0"/>
              <a:t>Accès données satellites THRS</a:t>
            </a:r>
            <a:endParaRPr sz="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68"/>
          <p:cNvSpPr/>
          <p:nvPr/>
        </p:nvSpPr>
        <p:spPr>
          <a:xfrm>
            <a:off x="210450" y="3117088"/>
            <a:ext cx="6128700" cy="11607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68"/>
          <p:cNvSpPr/>
          <p:nvPr/>
        </p:nvSpPr>
        <p:spPr>
          <a:xfrm>
            <a:off x="273144" y="3425748"/>
            <a:ext cx="953550" cy="256950"/>
          </a:xfrm>
          <a:prstGeom prst="rect">
            <a:avLst/>
          </a:prstGeom>
          <a:solidFill>
            <a:srgbClr val="3CB4E7"/>
          </a:solidFill>
          <a:ln>
            <a:noFill/>
          </a:ln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AERIS</a:t>
            </a: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68"/>
          <p:cNvSpPr/>
          <p:nvPr/>
        </p:nvSpPr>
        <p:spPr>
          <a:xfrm>
            <a:off x="1335730" y="3426747"/>
            <a:ext cx="1067175" cy="265500"/>
          </a:xfrm>
          <a:prstGeom prst="rect">
            <a:avLst/>
          </a:prstGeom>
          <a:solidFill>
            <a:srgbClr val="AE4845"/>
          </a:solidFill>
          <a:ln>
            <a:noFill/>
          </a:ln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FORM@TER</a:t>
            </a:r>
            <a:endParaRPr sz="12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68"/>
          <p:cNvSpPr/>
          <p:nvPr/>
        </p:nvSpPr>
        <p:spPr>
          <a:xfrm>
            <a:off x="2503593" y="3417191"/>
            <a:ext cx="1143000" cy="265500"/>
          </a:xfrm>
          <a:prstGeom prst="rect">
            <a:avLst/>
          </a:prstGeom>
          <a:solidFill>
            <a:srgbClr val="1E73BE"/>
          </a:solidFill>
          <a:ln>
            <a:noFill/>
          </a:ln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ODATIS</a:t>
            </a: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68"/>
          <p:cNvSpPr/>
          <p:nvPr/>
        </p:nvSpPr>
        <p:spPr>
          <a:xfrm>
            <a:off x="3747302" y="3426530"/>
            <a:ext cx="1237500" cy="246825"/>
          </a:xfrm>
          <a:prstGeom prst="rect">
            <a:avLst/>
          </a:prstGeom>
          <a:solidFill>
            <a:srgbClr val="EB7426"/>
          </a:solidFill>
          <a:ln>
            <a:noFill/>
          </a:ln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THEIA</a:t>
            </a: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68"/>
          <p:cNvSpPr txBox="1"/>
          <p:nvPr/>
        </p:nvSpPr>
        <p:spPr>
          <a:xfrm>
            <a:off x="384008" y="3833577"/>
            <a:ext cx="931800" cy="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Atmosphère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68"/>
          <p:cNvSpPr txBox="1"/>
          <p:nvPr/>
        </p:nvSpPr>
        <p:spPr>
          <a:xfrm>
            <a:off x="1480376" y="3833577"/>
            <a:ext cx="931800" cy="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Terre solide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68"/>
          <p:cNvSpPr txBox="1"/>
          <p:nvPr/>
        </p:nvSpPr>
        <p:spPr>
          <a:xfrm>
            <a:off x="2844394" y="3833577"/>
            <a:ext cx="755700" cy="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Océan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68"/>
          <p:cNvSpPr txBox="1"/>
          <p:nvPr/>
        </p:nvSpPr>
        <p:spPr>
          <a:xfrm>
            <a:off x="3816193" y="3752788"/>
            <a:ext cx="1305225" cy="44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Surfaces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continentales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68"/>
          <p:cNvSpPr/>
          <p:nvPr/>
        </p:nvSpPr>
        <p:spPr>
          <a:xfrm>
            <a:off x="5087933" y="3407650"/>
            <a:ext cx="1185975" cy="252450"/>
          </a:xfrm>
          <a:prstGeom prst="rect">
            <a:avLst/>
          </a:prstGeom>
          <a:solidFill>
            <a:srgbClr val="219268"/>
          </a:solidFill>
          <a:ln>
            <a:noFill/>
          </a:ln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PNDB</a:t>
            </a: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68"/>
          <p:cNvSpPr txBox="1"/>
          <p:nvPr/>
        </p:nvSpPr>
        <p:spPr>
          <a:xfrm>
            <a:off x="5265274" y="3752787"/>
            <a:ext cx="1305225" cy="44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Biodiversité</a:t>
            </a:r>
            <a:br>
              <a:rPr lang="fr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 b="1" i="1" u="none" strike="noStrike" cap="none" dirty="0">
              <a:solidFill>
                <a:srgbClr val="000000"/>
              </a:solidFill>
            </a:endParaRPr>
          </a:p>
        </p:txBody>
      </p:sp>
      <p:sp>
        <p:nvSpPr>
          <p:cNvPr id="330" name="Google Shape;330;p68"/>
          <p:cNvSpPr/>
          <p:nvPr/>
        </p:nvSpPr>
        <p:spPr>
          <a:xfrm>
            <a:off x="7940100" y="2369210"/>
            <a:ext cx="931800" cy="257100"/>
          </a:xfrm>
          <a:prstGeom prst="rect">
            <a:avLst/>
          </a:prstGeom>
          <a:solidFill>
            <a:srgbClr val="2A2058"/>
          </a:solidFill>
          <a:ln>
            <a:noFill/>
          </a:ln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1100" dirty="0">
                <a:solidFill>
                  <a:srgbClr val="FFFFFF"/>
                </a:solidFill>
              </a:rPr>
              <a:t>EaSy Data</a:t>
            </a:r>
            <a:endParaRPr sz="11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68"/>
          <p:cNvSpPr txBox="1"/>
          <p:nvPr/>
        </p:nvSpPr>
        <p:spPr>
          <a:xfrm>
            <a:off x="7891952" y="2606410"/>
            <a:ext cx="1045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900" dirty="0"/>
              <a:t>Entrepôt Données </a:t>
            </a:r>
            <a:br>
              <a:rPr lang="fr" sz="900" dirty="0"/>
            </a:br>
            <a:r>
              <a:rPr lang="fr" sz="900" dirty="0"/>
              <a:t>longue traîne</a:t>
            </a:r>
            <a:endParaRPr sz="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68"/>
          <p:cNvSpPr txBox="1"/>
          <p:nvPr/>
        </p:nvSpPr>
        <p:spPr>
          <a:xfrm>
            <a:off x="1471930" y="3039518"/>
            <a:ext cx="443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00B8A5"/>
                </a:solidFill>
              </a:rPr>
              <a:t>En 2024, 5 pôles de données et de services</a:t>
            </a:r>
            <a:endParaRPr b="1">
              <a:solidFill>
                <a:srgbClr val="00B8A5"/>
              </a:solidFill>
            </a:endParaRPr>
          </a:p>
        </p:txBody>
      </p:sp>
      <p:sp>
        <p:nvSpPr>
          <p:cNvPr id="333" name="Google Shape;333;p68"/>
          <p:cNvSpPr txBox="1"/>
          <p:nvPr/>
        </p:nvSpPr>
        <p:spPr>
          <a:xfrm>
            <a:off x="6348600" y="3062154"/>
            <a:ext cx="1305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>
                <a:solidFill>
                  <a:srgbClr val="00B8A5"/>
                </a:solidFill>
              </a:rPr>
              <a:t>dispositif</a:t>
            </a:r>
            <a:endParaRPr sz="1000" b="1" dirty="0">
              <a:solidFill>
                <a:srgbClr val="00B8A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>
                <a:solidFill>
                  <a:srgbClr val="00B8A5"/>
                </a:solidFill>
              </a:rPr>
              <a:t>transversal</a:t>
            </a:r>
            <a:endParaRPr sz="600" b="1" dirty="0">
              <a:solidFill>
                <a:srgbClr val="3D3166"/>
              </a:solidFill>
            </a:endParaRPr>
          </a:p>
        </p:txBody>
      </p:sp>
      <p:sp>
        <p:nvSpPr>
          <p:cNvPr id="334" name="Google Shape;334;p68"/>
          <p:cNvSpPr txBox="1"/>
          <p:nvPr/>
        </p:nvSpPr>
        <p:spPr>
          <a:xfrm>
            <a:off x="7644075" y="1935273"/>
            <a:ext cx="1531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>
                <a:solidFill>
                  <a:srgbClr val="00B8A5"/>
                </a:solidFill>
              </a:rPr>
              <a:t>service</a:t>
            </a:r>
            <a:endParaRPr sz="1000" b="1" dirty="0">
              <a:solidFill>
                <a:srgbClr val="00B8A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>
                <a:solidFill>
                  <a:srgbClr val="00B8A5"/>
                </a:solidFill>
              </a:rPr>
              <a:t>transversal</a:t>
            </a:r>
            <a:endParaRPr sz="500" b="1" dirty="0">
              <a:solidFill>
                <a:schemeClr val="dk1"/>
              </a:solidFill>
            </a:endParaRPr>
          </a:p>
        </p:txBody>
      </p:sp>
      <p:sp>
        <p:nvSpPr>
          <p:cNvPr id="2" name="Espace réservé du numéro de diapositive 3">
            <a:extLst>
              <a:ext uri="{FF2B5EF4-FFF2-40B4-BE49-F238E27FC236}">
                <a16:creationId xmlns:a16="http://schemas.microsoft.com/office/drawing/2014/main" id="{357C45C5-21E7-561F-2197-DC34C1D15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8175" y="4743889"/>
            <a:ext cx="495300" cy="365125"/>
          </a:xfrm>
        </p:spPr>
        <p:txBody>
          <a:bodyPr/>
          <a:lstStyle/>
          <a:p>
            <a:fld id="{733122C9-A0B9-462F-8757-0847AD287B63}" type="slidenum">
              <a:rPr lang="fr-FR" sz="11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4</a:t>
            </a:fld>
            <a:endParaRPr lang="fr-FR" sz="11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 idx="4294967295"/>
          </p:nvPr>
        </p:nvSpPr>
        <p:spPr>
          <a:xfrm>
            <a:off x="1482465" y="114436"/>
            <a:ext cx="6389145" cy="720000"/>
          </a:xfrm>
        </p:spPr>
        <p:txBody>
          <a:bodyPr/>
          <a:lstStyle/>
          <a:p>
            <a:pPr lvl="2" algn="ctr" rtl="0">
              <a:lnSpc>
                <a:spcPct val="90000"/>
              </a:lnSpc>
              <a:spcBef>
                <a:spcPct val="0"/>
              </a:spcBef>
            </a:pPr>
            <a:r>
              <a:rPr lang="fr-FR" sz="1800" b="1" dirty="0">
                <a:solidFill>
                  <a:srgbClr val="002060"/>
                </a:solidFill>
                <a:latin typeface="Century Gothic"/>
              </a:rPr>
              <a:t>Positionnement des Infrastructures de Recherche du domaine système Terre et environnement - France</a:t>
            </a:r>
            <a:br>
              <a:rPr lang="fr-F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fr-F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fr-FR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z="1100" smtClean="0"/>
              <a:pPr/>
              <a:t>5</a:t>
            </a:fld>
            <a:endParaRPr lang="fr-FR" sz="1100" dirty="0"/>
          </a:p>
        </p:txBody>
      </p:sp>
      <p:sp>
        <p:nvSpPr>
          <p:cNvPr id="6" name="Espace réservé du pied de page 7"/>
          <p:cNvSpPr txBox="1">
            <a:spLocks/>
          </p:cNvSpPr>
          <p:nvPr/>
        </p:nvSpPr>
        <p:spPr bwMode="gray">
          <a:xfrm>
            <a:off x="7119461" y="4243921"/>
            <a:ext cx="1954014" cy="36512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7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MESRI - FRN 2022-2025 - HC-IR, mai 2021</a:t>
            </a:r>
          </a:p>
        </p:txBody>
      </p:sp>
      <p:sp>
        <p:nvSpPr>
          <p:cNvPr id="2" name="Cadre 1">
            <a:extLst>
              <a:ext uri="{FF2B5EF4-FFF2-40B4-BE49-F238E27FC236}">
                <a16:creationId xmlns:a16="http://schemas.microsoft.com/office/drawing/2014/main" id="{4BF41CAD-0D79-204D-A519-9F348AB2EFAB}"/>
              </a:ext>
            </a:extLst>
          </p:cNvPr>
          <p:cNvSpPr/>
          <p:nvPr/>
        </p:nvSpPr>
        <p:spPr>
          <a:xfrm>
            <a:off x="2733869" y="1091683"/>
            <a:ext cx="4189445" cy="979713"/>
          </a:xfrm>
          <a:prstGeom prst="fram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220D5F8-6205-BD84-17BA-CEE218EF6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26" y="777007"/>
            <a:ext cx="6953747" cy="358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61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6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673" y="651075"/>
            <a:ext cx="3088230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69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28300" y="2962749"/>
            <a:ext cx="933200" cy="1024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69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4600" y="2961227"/>
            <a:ext cx="953700" cy="991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69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1277" y="2986451"/>
            <a:ext cx="1048051" cy="9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69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026" y="2969015"/>
            <a:ext cx="878150" cy="96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69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276" y="2053375"/>
            <a:ext cx="568547" cy="3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69"/>
          <p:cNvPicPr preferRelativeResize="0"/>
          <p:nvPr/>
        </p:nvPicPr>
        <p:blipFill rotWithShape="1"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6226" y="2016900"/>
            <a:ext cx="878153" cy="3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69"/>
          <p:cNvPicPr preferRelativeResize="0"/>
          <p:nvPr/>
        </p:nvPicPr>
        <p:blipFill rotWithShape="1"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6101" y="2038676"/>
            <a:ext cx="694551" cy="28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69"/>
          <p:cNvPicPr preferRelativeResize="0"/>
          <p:nvPr/>
        </p:nvPicPr>
        <p:blipFill rotWithShape="1">
          <a:blip r:embed="rId1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7627" y="2008302"/>
            <a:ext cx="767130" cy="28622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69"/>
          <p:cNvSpPr txBox="1"/>
          <p:nvPr/>
        </p:nvSpPr>
        <p:spPr>
          <a:xfrm>
            <a:off x="105704" y="1287421"/>
            <a:ext cx="34830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 dirty="0">
                <a:solidFill>
                  <a:srgbClr val="3D3166"/>
                </a:solidFill>
              </a:rPr>
              <a:t>DATA TERRA</a:t>
            </a:r>
            <a:r>
              <a:rPr lang="fr" sz="1200" b="1" i="0" u="none" strike="noStrike" cap="none" dirty="0">
                <a:solidFill>
                  <a:srgbClr val="3D3166"/>
                </a:solidFill>
                <a:latin typeface="Arial"/>
                <a:ea typeface="Arial"/>
                <a:cs typeface="Arial"/>
                <a:sym typeface="Arial"/>
              </a:rPr>
              <a:t> : accès unifiés pour accéder aux </a:t>
            </a:r>
            <a:r>
              <a:rPr lang="fr" sz="1200" b="1" i="0" u="sng" strike="noStrike" cap="none" dirty="0">
                <a:solidFill>
                  <a:srgbClr val="3D3166"/>
                </a:solidFill>
                <a:latin typeface="Arial"/>
                <a:ea typeface="Arial"/>
                <a:cs typeface="Arial"/>
                <a:sym typeface="Arial"/>
              </a:rPr>
              <a:t>données</a:t>
            </a:r>
            <a:r>
              <a:rPr lang="fr" sz="1200" b="1" i="0" u="none" strike="noStrike" cap="none" dirty="0">
                <a:solidFill>
                  <a:srgbClr val="3D3166"/>
                </a:solidFill>
                <a:latin typeface="Arial"/>
                <a:ea typeface="Arial"/>
                <a:cs typeface="Arial"/>
                <a:sym typeface="Arial"/>
              </a:rPr>
              <a:t> et services </a:t>
            </a:r>
            <a:r>
              <a:rPr lang="fr" sz="1200" b="1" i="0" u="sng" strike="noStrike" cap="none" dirty="0">
                <a:solidFill>
                  <a:srgbClr val="3D3166"/>
                </a:solidFill>
                <a:latin typeface="Arial"/>
                <a:ea typeface="Arial"/>
                <a:cs typeface="Arial"/>
                <a:sym typeface="Arial"/>
              </a:rPr>
              <a:t>d’observation</a:t>
            </a:r>
            <a:r>
              <a:rPr lang="fr" sz="1200" b="1" i="0" u="none" strike="noStrike" cap="none" dirty="0">
                <a:solidFill>
                  <a:srgbClr val="3D3166"/>
                </a:solidFill>
                <a:latin typeface="Arial"/>
                <a:ea typeface="Arial"/>
                <a:cs typeface="Arial"/>
                <a:sym typeface="Arial"/>
              </a:rPr>
              <a:t> du système Terre et de l</a:t>
            </a:r>
            <a:r>
              <a:rPr lang="fr" sz="1200" b="1" dirty="0">
                <a:solidFill>
                  <a:srgbClr val="3D3166"/>
                </a:solidFill>
              </a:rPr>
              <a:t>’environnement</a:t>
            </a:r>
            <a:endParaRPr sz="1200" dirty="0">
              <a:solidFill>
                <a:srgbClr val="3D3166"/>
              </a:solidFill>
            </a:endParaRPr>
          </a:p>
        </p:txBody>
      </p:sp>
      <p:sp>
        <p:nvSpPr>
          <p:cNvPr id="349" name="Google Shape;349;p69"/>
          <p:cNvSpPr txBox="1"/>
          <p:nvPr/>
        </p:nvSpPr>
        <p:spPr>
          <a:xfrm>
            <a:off x="474176" y="3920656"/>
            <a:ext cx="4721700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 b="1" dirty="0"/>
              <a:t>Services associés</a:t>
            </a:r>
            <a:endParaRPr sz="800" b="1" i="0" u="none" strike="noStrike" cap="none" dirty="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fr" sz="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" sz="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Support aux campagnes, services aux</a:t>
            </a:r>
            <a:r>
              <a:rPr lang="fr" sz="800" dirty="0"/>
              <a:t> producteurs de données, cluster de calculs, logiciels et produits thématiques, ateliers thématiques, appel à projets, newsletter, adhésion en ligne, </a:t>
            </a:r>
            <a:r>
              <a:rPr lang="fr" sz="800" dirty="0" err="1"/>
              <a:t>etc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p69"/>
          <p:cNvPicPr preferRelativeResize="0"/>
          <p:nvPr/>
        </p:nvPicPr>
        <p:blipFill rotWithShape="1">
          <a:blip r:embed="rId1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500" y="4022806"/>
            <a:ext cx="179700" cy="1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69"/>
          <p:cNvSpPr/>
          <p:nvPr/>
        </p:nvSpPr>
        <p:spPr>
          <a:xfrm>
            <a:off x="369792" y="2368230"/>
            <a:ext cx="953700" cy="257100"/>
          </a:xfrm>
          <a:prstGeom prst="rect">
            <a:avLst/>
          </a:prstGeom>
          <a:solidFill>
            <a:srgbClr val="3CB4E7"/>
          </a:solidFill>
          <a:ln>
            <a:noFill/>
          </a:ln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1100" dirty="0" err="1">
                <a:solidFill>
                  <a:srgbClr val="FFFFFF"/>
                </a:solidFill>
              </a:rPr>
              <a:t>Atmosphere</a:t>
            </a:r>
            <a:endParaRPr sz="11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69"/>
          <p:cNvSpPr/>
          <p:nvPr/>
        </p:nvSpPr>
        <p:spPr>
          <a:xfrm>
            <a:off x="1432378" y="2369229"/>
            <a:ext cx="1067100" cy="265500"/>
          </a:xfrm>
          <a:prstGeom prst="rect">
            <a:avLst/>
          </a:prstGeom>
          <a:solidFill>
            <a:srgbClr val="AE4845"/>
          </a:solidFill>
          <a:ln>
            <a:noFill/>
          </a:ln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1100">
                <a:solidFill>
                  <a:srgbClr val="FFFFFF"/>
                </a:solidFill>
              </a:rPr>
              <a:t>Terre solide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69"/>
          <p:cNvSpPr/>
          <p:nvPr/>
        </p:nvSpPr>
        <p:spPr>
          <a:xfrm>
            <a:off x="2600241" y="2359673"/>
            <a:ext cx="1143000" cy="265500"/>
          </a:xfrm>
          <a:prstGeom prst="rect">
            <a:avLst/>
          </a:prstGeom>
          <a:solidFill>
            <a:srgbClr val="1E73BE"/>
          </a:solidFill>
          <a:ln>
            <a:noFill/>
          </a:ln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1100">
                <a:solidFill>
                  <a:srgbClr val="FFFFFF"/>
                </a:solidFill>
              </a:rPr>
              <a:t>Ocean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69"/>
          <p:cNvSpPr/>
          <p:nvPr/>
        </p:nvSpPr>
        <p:spPr>
          <a:xfrm>
            <a:off x="3843948" y="2369000"/>
            <a:ext cx="1364100" cy="246900"/>
          </a:xfrm>
          <a:prstGeom prst="rect">
            <a:avLst/>
          </a:prstGeom>
          <a:solidFill>
            <a:srgbClr val="EB7426"/>
          </a:solidFill>
          <a:ln>
            <a:noFill/>
          </a:ln>
        </p:spPr>
        <p:txBody>
          <a:bodyPr spcFirstLastPara="1" wrap="square" lIns="51425" tIns="51425" rIns="51425" bIns="5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fr" sz="1100">
                <a:solidFill>
                  <a:srgbClr val="FFFFFF"/>
                </a:solidFill>
              </a:rPr>
              <a:t>Surf.continentales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p69"/>
          <p:cNvPicPr preferRelativeResize="0"/>
          <p:nvPr/>
        </p:nvPicPr>
        <p:blipFill>
          <a:blip r:embed="rId1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8761" y="3152698"/>
            <a:ext cx="2103716" cy="1136804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69"/>
          <p:cNvSpPr txBox="1"/>
          <p:nvPr/>
        </p:nvSpPr>
        <p:spPr>
          <a:xfrm>
            <a:off x="513024" y="2693325"/>
            <a:ext cx="498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 b="1" i="0" u="none" strike="noStrike" cap="none" dirty="0">
                <a:solidFill>
                  <a:srgbClr val="000000"/>
                </a:solidFill>
              </a:rPr>
              <a:t>Catalogue de données et de services </a:t>
            </a:r>
            <a:endParaRPr sz="1200" b="1" i="0" u="none" strike="noStrike" cap="none" dirty="0">
              <a:solidFill>
                <a:srgbClr val="000000"/>
              </a:solidFill>
            </a:endParaRPr>
          </a:p>
        </p:txBody>
      </p:sp>
      <p:pic>
        <p:nvPicPr>
          <p:cNvPr id="357" name="Google Shape;357;p69"/>
          <p:cNvPicPr preferRelativeResize="0"/>
          <p:nvPr/>
        </p:nvPicPr>
        <p:blipFill rotWithShape="1">
          <a:blip r:embed="rId1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500" y="2770150"/>
            <a:ext cx="179700" cy="1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69"/>
          <p:cNvSpPr/>
          <p:nvPr/>
        </p:nvSpPr>
        <p:spPr>
          <a:xfrm>
            <a:off x="227625" y="1934850"/>
            <a:ext cx="4989900" cy="2511700"/>
          </a:xfrm>
          <a:prstGeom prst="rect">
            <a:avLst/>
          </a:prstGeom>
          <a:noFill/>
          <a:ln w="9525" cap="flat" cmpd="sng">
            <a:solidFill>
              <a:srgbClr val="00B8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69"/>
          <p:cNvSpPr/>
          <p:nvPr/>
        </p:nvSpPr>
        <p:spPr>
          <a:xfrm>
            <a:off x="6177902" y="3613951"/>
            <a:ext cx="568500" cy="10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69"/>
          <p:cNvSpPr txBox="1"/>
          <p:nvPr/>
        </p:nvSpPr>
        <p:spPr>
          <a:xfrm>
            <a:off x="7383898" y="2916688"/>
            <a:ext cx="1462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>
                <a:solidFill>
                  <a:srgbClr val="00B8A5"/>
                </a:solidFill>
              </a:rPr>
              <a:t>Service transversal</a:t>
            </a:r>
            <a:endParaRPr sz="1000" b="1" dirty="0">
              <a:solidFill>
                <a:srgbClr val="00B8A5"/>
              </a:solidFill>
            </a:endParaRPr>
          </a:p>
        </p:txBody>
      </p:sp>
      <p:sp>
        <p:nvSpPr>
          <p:cNvPr id="361" name="Google Shape;361;p69"/>
          <p:cNvSpPr txBox="1"/>
          <p:nvPr/>
        </p:nvSpPr>
        <p:spPr>
          <a:xfrm>
            <a:off x="5266093" y="3152697"/>
            <a:ext cx="1574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>
                <a:solidFill>
                  <a:srgbClr val="00B8A5"/>
                </a:solidFill>
              </a:rPr>
              <a:t>Recherche Data Gouv. </a:t>
            </a:r>
            <a:endParaRPr sz="1000" b="1" dirty="0">
              <a:solidFill>
                <a:srgbClr val="00B8A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>
                <a:solidFill>
                  <a:schemeClr val="dk1"/>
                </a:solidFill>
              </a:rPr>
              <a:t>Data Terra : Centre de Référence </a:t>
            </a:r>
            <a:endParaRPr sz="1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dirty="0">
                <a:solidFill>
                  <a:schemeClr val="dk1"/>
                </a:solidFill>
              </a:rPr>
              <a:t>Thématique</a:t>
            </a:r>
            <a:endParaRPr sz="1000" b="1" dirty="0">
              <a:solidFill>
                <a:schemeClr val="dk1"/>
              </a:solidFill>
            </a:endParaRPr>
          </a:p>
        </p:txBody>
      </p:sp>
      <p:pic>
        <p:nvPicPr>
          <p:cNvPr id="362" name="Google Shape;362;p69"/>
          <p:cNvPicPr preferRelativeResize="0"/>
          <p:nvPr/>
        </p:nvPicPr>
        <p:blipFill>
          <a:blip r:embed="rId1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8322" y="651076"/>
            <a:ext cx="3191153" cy="239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69"/>
          <p:cNvPicPr preferRelativeResize="0"/>
          <p:nvPr/>
        </p:nvPicPr>
        <p:blipFill>
          <a:blip r:embed="rId1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2648" y="185733"/>
            <a:ext cx="1462500" cy="465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6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301148" y="147144"/>
            <a:ext cx="2677000" cy="171792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69"/>
          <p:cNvSpPr txBox="1"/>
          <p:nvPr/>
        </p:nvSpPr>
        <p:spPr>
          <a:xfrm>
            <a:off x="6795589" y="4179991"/>
            <a:ext cx="2303807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 u="sng" dirty="0">
                <a:solidFill>
                  <a:schemeClr val="dk1"/>
                </a:solidFill>
              </a:rPr>
              <a:t>Données orphelines- longue traîne</a:t>
            </a:r>
            <a:endParaRPr sz="1000" b="1" u="sng" dirty="0">
              <a:solidFill>
                <a:schemeClr val="dk1"/>
              </a:solidFill>
            </a:endParaRPr>
          </a:p>
        </p:txBody>
      </p:sp>
      <p:pic>
        <p:nvPicPr>
          <p:cNvPr id="2" name="Google Shape;11;p1">
            <a:extLst>
              <a:ext uri="{FF2B5EF4-FFF2-40B4-BE49-F238E27FC236}">
                <a16:creationId xmlns:a16="http://schemas.microsoft.com/office/drawing/2014/main" id="{366DBCFB-3A00-942A-3961-02CCB8089717}"/>
              </a:ext>
            </a:extLst>
          </p:cNvPr>
          <p:cNvPicPr preferRelativeResize="0"/>
          <p:nvPr/>
        </p:nvPicPr>
        <p:blipFill>
          <a:blip r:embed="rId1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3346" y="181565"/>
            <a:ext cx="1151557" cy="43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space réservé du numéro de diapositive 3">
            <a:extLst>
              <a:ext uri="{FF2B5EF4-FFF2-40B4-BE49-F238E27FC236}">
                <a16:creationId xmlns:a16="http://schemas.microsoft.com/office/drawing/2014/main" id="{B915E780-524E-56BF-398E-89D224EA2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8175" y="4743889"/>
            <a:ext cx="495300" cy="365125"/>
          </a:xfrm>
        </p:spPr>
        <p:txBody>
          <a:bodyPr/>
          <a:lstStyle/>
          <a:p>
            <a:fld id="{733122C9-A0B9-462F-8757-0847AD287B63}" type="slidenum">
              <a:rPr lang="fr-FR" sz="11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6</a:t>
            </a:fld>
            <a:endParaRPr lang="fr-FR" sz="11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181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233158bc57_0_567" descr="object 2"/>
          <p:cNvSpPr txBox="1"/>
          <p:nvPr/>
        </p:nvSpPr>
        <p:spPr>
          <a:xfrm>
            <a:off x="0" y="5888"/>
            <a:ext cx="9144000" cy="5143500"/>
          </a:xfrm>
          <a:prstGeom prst="rect">
            <a:avLst/>
          </a:prstGeom>
          <a:solidFill>
            <a:srgbClr val="20124D"/>
          </a:solidFill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defTabSz="685783">
              <a:buSzPts val="1800"/>
              <a:defRPr/>
            </a:pPr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g2233158bc57_0_567" descr="object 3"/>
          <p:cNvSpPr txBox="1"/>
          <p:nvPr/>
        </p:nvSpPr>
        <p:spPr>
          <a:xfrm>
            <a:off x="142314" y="161837"/>
            <a:ext cx="8874900" cy="4933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defTabSz="685783">
              <a:buSzPts val="1800"/>
              <a:defRPr/>
            </a:pPr>
            <a:endParaRPr lang="fr-FR" sz="13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g2233158bc57_0_567" descr="object 19"/>
          <p:cNvSpPr txBox="1"/>
          <p:nvPr/>
        </p:nvSpPr>
        <p:spPr>
          <a:xfrm>
            <a:off x="8715375" y="4741069"/>
            <a:ext cx="101250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indent="28574" defTabSz="685783">
              <a:buClr>
                <a:srgbClr val="2A2058"/>
              </a:buClr>
              <a:buSzPts val="1200"/>
              <a:defRPr/>
            </a:pPr>
            <a:fld id="{00000000-1234-1234-1234-123412341234}" type="slidenum">
              <a:rPr lang="en-US" sz="1100">
                <a:solidFill>
                  <a:srgbClr val="2A2058"/>
                </a:solidFill>
                <a:latin typeface="Century Gothic" panose="020B0502020202020204" pitchFamily="34" charset="0"/>
                <a:ea typeface="Helvetica Neue"/>
                <a:cs typeface="Helvetica Neue"/>
                <a:sym typeface="Helvetica Neue"/>
              </a:rPr>
              <a:pPr indent="28574" defTabSz="685783">
                <a:buClr>
                  <a:srgbClr val="2A2058"/>
                </a:buClr>
                <a:buSzPts val="1200"/>
                <a:defRPr/>
              </a:pPr>
              <a:t>7</a:t>
            </a:fld>
            <a:endParaRPr sz="1100">
              <a:latin typeface="Century Gothic" panose="020B0502020202020204" pitchFamily="34" charset="0"/>
            </a:endParaRPr>
          </a:p>
        </p:txBody>
      </p:sp>
      <p:sp>
        <p:nvSpPr>
          <p:cNvPr id="166" name="Google Shape;166;g2233158bc57_0_567" descr="object 15"/>
          <p:cNvSpPr txBox="1"/>
          <p:nvPr/>
        </p:nvSpPr>
        <p:spPr>
          <a:xfrm>
            <a:off x="7879144" y="309281"/>
            <a:ext cx="1007550" cy="403425"/>
          </a:xfrm>
          <a:prstGeom prst="rect">
            <a:avLst/>
          </a:prstGeom>
          <a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defTabSz="685783">
              <a:buSzPts val="1800"/>
              <a:defRPr/>
            </a:pPr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2233158bc57_0_567"/>
          <p:cNvSpPr txBox="1"/>
          <p:nvPr/>
        </p:nvSpPr>
        <p:spPr>
          <a:xfrm>
            <a:off x="429176" y="309628"/>
            <a:ext cx="6834068" cy="49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C8D41F"/>
              </a:buClr>
              <a:buSzPts val="4860"/>
            </a:pPr>
            <a:r>
              <a:rPr lang="fr-FR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Recherche Data Gouv</a:t>
            </a:r>
          </a:p>
          <a:p>
            <a:pPr>
              <a:lnSpc>
                <a:spcPct val="90000"/>
              </a:lnSpc>
              <a:buClr>
                <a:srgbClr val="C8D41F"/>
              </a:buClr>
              <a:buSzPts val="4860"/>
            </a:pPr>
            <a:r>
              <a:rPr lang="fr-FR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Terra =&gt; Centre national de Référence Thématique système Terre et Environnement</a:t>
            </a:r>
          </a:p>
        </p:txBody>
      </p:sp>
      <p:sp>
        <p:nvSpPr>
          <p:cNvPr id="3" name="Google Shape;208;g2233158bc57_0_590" descr="object 19">
            <a:extLst>
              <a:ext uri="{FF2B5EF4-FFF2-40B4-BE49-F238E27FC236}">
                <a16:creationId xmlns:a16="http://schemas.microsoft.com/office/drawing/2014/main" id="{744078DA-44EE-D894-CA40-321384FAB630}"/>
              </a:ext>
            </a:extLst>
          </p:cNvPr>
          <p:cNvSpPr txBox="1"/>
          <p:nvPr/>
        </p:nvSpPr>
        <p:spPr>
          <a:xfrm>
            <a:off x="8715375" y="4741069"/>
            <a:ext cx="101250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indent="28574" defTabSz="685783">
              <a:buClr>
                <a:srgbClr val="2A2058"/>
              </a:buClr>
              <a:buSzPts val="1200"/>
              <a:defRPr/>
            </a:pPr>
            <a:fld id="{00000000-1234-1234-1234-123412341234}" type="slidenum">
              <a:rPr lang="en-US" sz="1100">
                <a:solidFill>
                  <a:srgbClr val="2A2058"/>
                </a:solidFill>
                <a:latin typeface="Century Gothic" panose="020B0502020202020204" pitchFamily="34" charset="0"/>
                <a:ea typeface="Helvetica Neue"/>
                <a:cs typeface="Helvetica Neue"/>
                <a:sym typeface="Helvetica Neue"/>
              </a:rPr>
              <a:pPr indent="28574" defTabSz="685783">
                <a:buClr>
                  <a:srgbClr val="2A2058"/>
                </a:buClr>
                <a:buSzPts val="1200"/>
                <a:defRPr/>
              </a:pPr>
              <a:t>7</a:t>
            </a:fld>
            <a:endParaRPr sz="1100" dirty="0">
              <a:latin typeface="Century Gothic" panose="020B0502020202020204" pitchFamily="34" charset="0"/>
            </a:endParaRPr>
          </a:p>
        </p:txBody>
      </p:sp>
      <p:pic>
        <p:nvPicPr>
          <p:cNvPr id="23" name="Google Shape;221;g27cb2a5ebdd_0_75">
            <a:extLst>
              <a:ext uri="{FF2B5EF4-FFF2-40B4-BE49-F238E27FC236}">
                <a16:creationId xmlns:a16="http://schemas.microsoft.com/office/drawing/2014/main" id="{D7A6D507-1CFC-5111-F4AA-751D356208C1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0869" y="2551128"/>
            <a:ext cx="3757986" cy="2070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24;g27cb2a5ebdd_0_75">
            <a:extLst>
              <a:ext uri="{FF2B5EF4-FFF2-40B4-BE49-F238E27FC236}">
                <a16:creationId xmlns:a16="http://schemas.microsoft.com/office/drawing/2014/main" id="{FF6FB8CE-F5DB-BEBE-07D7-07F5A24CBBC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314" y="1787820"/>
            <a:ext cx="3172140" cy="307094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25;g27cb2a5ebdd_0_75">
            <a:extLst>
              <a:ext uri="{FF2B5EF4-FFF2-40B4-BE49-F238E27FC236}">
                <a16:creationId xmlns:a16="http://schemas.microsoft.com/office/drawing/2014/main" id="{9C1745C1-59FE-BFE9-C0D6-302C3FFF9912}"/>
              </a:ext>
            </a:extLst>
          </p:cNvPr>
          <p:cNvSpPr txBox="1"/>
          <p:nvPr/>
        </p:nvSpPr>
        <p:spPr>
          <a:xfrm>
            <a:off x="207881" y="1003012"/>
            <a:ext cx="3262241" cy="78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 rtl="0">
              <a:buClr>
                <a:srgbClr val="000000"/>
              </a:buClr>
              <a:buFont typeface="Arial"/>
              <a:buNone/>
              <a:defRPr/>
            </a:pPr>
            <a:r>
              <a:rPr lang="fr" sz="1050" dirty="0">
                <a:highlight>
                  <a:srgbClr val="FFFFFF"/>
                </a:highlight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rPr>
              <a:t>Un écosystème au service du partage et de l’ouverture des données de recherche FÉDÉRER, ACCOMPAGNER, PARTAGER, OUVRIR, RÉUTILISER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Google Shape;226;g27cb2a5ebdd_0_75">
            <a:extLst>
              <a:ext uri="{FF2B5EF4-FFF2-40B4-BE49-F238E27FC236}">
                <a16:creationId xmlns:a16="http://schemas.microsoft.com/office/drawing/2014/main" id="{FD6ADD6A-4E5A-6038-BE0F-0E6B11F5E7D7}"/>
              </a:ext>
            </a:extLst>
          </p:cNvPr>
          <p:cNvSpPr txBox="1"/>
          <p:nvPr/>
        </p:nvSpPr>
        <p:spPr>
          <a:xfrm>
            <a:off x="423391" y="4029049"/>
            <a:ext cx="2984006" cy="300060"/>
          </a:xfrm>
          <a:prstGeom prst="rect">
            <a:avLst/>
          </a:prstGeom>
          <a:noFill/>
          <a:ln w="28575" cap="flat" cmpd="sng">
            <a:solidFill>
              <a:srgbClr val="1F88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rtl="0">
              <a:buClr>
                <a:srgbClr val="000000"/>
              </a:buClr>
              <a:buFont typeface="Arial"/>
              <a:buNone/>
              <a:defRPr/>
            </a:pPr>
            <a:endParaRPr sz="1050"/>
          </a:p>
        </p:txBody>
      </p:sp>
      <p:sp>
        <p:nvSpPr>
          <p:cNvPr id="27" name="Google Shape;227;g27cb2a5ebdd_0_75" descr="object 15">
            <a:extLst>
              <a:ext uri="{FF2B5EF4-FFF2-40B4-BE49-F238E27FC236}">
                <a16:creationId xmlns:a16="http://schemas.microsoft.com/office/drawing/2014/main" id="{19B6C3E3-29BC-0659-09F7-C2433738D7F0}"/>
              </a:ext>
            </a:extLst>
          </p:cNvPr>
          <p:cNvSpPr txBox="1"/>
          <p:nvPr/>
        </p:nvSpPr>
        <p:spPr>
          <a:xfrm>
            <a:off x="2555509" y="4061708"/>
            <a:ext cx="686618" cy="300150"/>
          </a:xfrm>
          <a:prstGeom prst="rect">
            <a:avLst/>
          </a:prstGeom>
          <a:blipFill rotWithShape="1"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25706" tIns="25706" rIns="25706" bIns="25706" anchor="t" anchorCtr="0">
            <a:noAutofit/>
          </a:bodyPr>
          <a:lstStyle/>
          <a:p>
            <a:pPr rtl="0">
              <a:buClr>
                <a:srgbClr val="000000"/>
              </a:buClr>
              <a:buSzPts val="1400"/>
              <a:buFont typeface="Arial"/>
              <a:buNone/>
              <a:defRPr/>
            </a:pPr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DF75A88F-942E-0B58-CD45-6BF81B28DD33}"/>
              </a:ext>
            </a:extLst>
          </p:cNvPr>
          <p:cNvGrpSpPr/>
          <p:nvPr/>
        </p:nvGrpSpPr>
        <p:grpSpPr>
          <a:xfrm>
            <a:off x="4471673" y="4645035"/>
            <a:ext cx="3436377" cy="427457"/>
            <a:chOff x="4014868" y="1012927"/>
            <a:chExt cx="4448181" cy="517555"/>
          </a:xfrm>
        </p:grpSpPr>
        <p:pic>
          <p:nvPicPr>
            <p:cNvPr id="30" name="Google Shape;230;g27cb2a5ebdd_0_75">
              <a:extLst>
                <a:ext uri="{FF2B5EF4-FFF2-40B4-BE49-F238E27FC236}">
                  <a16:creationId xmlns:a16="http://schemas.microsoft.com/office/drawing/2014/main" id="{D1682708-E23F-59ED-E4F2-B4FE2A000DCF}"/>
                </a:ext>
              </a:extLst>
            </p:cNvPr>
            <p:cNvPicPr preferRelativeResize="0"/>
            <p:nvPr/>
          </p:nvPicPr>
          <p:blipFill rotWithShape="1">
            <a:blip r:embed="rId7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14868" y="1061339"/>
              <a:ext cx="420731" cy="4207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231;g27cb2a5ebdd_0_75">
              <a:extLst>
                <a:ext uri="{FF2B5EF4-FFF2-40B4-BE49-F238E27FC236}">
                  <a16:creationId xmlns:a16="http://schemas.microsoft.com/office/drawing/2014/main" id="{3C88ECF2-58AD-20DD-5A0D-65D31E0056AD}"/>
                </a:ext>
              </a:extLst>
            </p:cNvPr>
            <p:cNvPicPr preferRelativeResize="0"/>
            <p:nvPr/>
          </p:nvPicPr>
          <p:blipFill>
            <a:blip r:embed="rId8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19651" y="1057504"/>
              <a:ext cx="428401" cy="428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232;g27cb2a5ebdd_0_75">
              <a:extLst>
                <a:ext uri="{FF2B5EF4-FFF2-40B4-BE49-F238E27FC236}">
                  <a16:creationId xmlns:a16="http://schemas.microsoft.com/office/drawing/2014/main" id="{17A3C81D-64F3-C7B7-CC22-6DB05803E03D}"/>
                </a:ext>
              </a:extLst>
            </p:cNvPr>
            <p:cNvPicPr preferRelativeResize="0"/>
            <p:nvPr/>
          </p:nvPicPr>
          <p:blipFill rotWithShape="1">
            <a:blip r:embed="rId9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32090" y="1059685"/>
              <a:ext cx="524856" cy="4240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233;g27cb2a5ebdd_0_75">
              <a:extLst>
                <a:ext uri="{FF2B5EF4-FFF2-40B4-BE49-F238E27FC236}">
                  <a16:creationId xmlns:a16="http://schemas.microsoft.com/office/drawing/2014/main" id="{7D71B2A0-DEF0-0B73-3032-902E4EE17AB3}"/>
                </a:ext>
              </a:extLst>
            </p:cNvPr>
            <p:cNvPicPr preferRelativeResize="0"/>
            <p:nvPr/>
          </p:nvPicPr>
          <p:blipFill>
            <a:blip r:embed="rId10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74475" y="1057515"/>
              <a:ext cx="428399" cy="4283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234;g27cb2a5ebdd_0_75">
              <a:extLst>
                <a:ext uri="{FF2B5EF4-FFF2-40B4-BE49-F238E27FC236}">
                  <a16:creationId xmlns:a16="http://schemas.microsoft.com/office/drawing/2014/main" id="{5A9758BA-5853-064F-F792-DB2BB1E20DCB}"/>
                </a:ext>
              </a:extLst>
            </p:cNvPr>
            <p:cNvPicPr preferRelativeResize="0"/>
            <p:nvPr/>
          </p:nvPicPr>
          <p:blipFill>
            <a:blip r:embed="rId11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56940" y="1012927"/>
              <a:ext cx="517524" cy="5175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235;g27cb2a5ebdd_0_75">
              <a:extLst>
                <a:ext uri="{FF2B5EF4-FFF2-40B4-BE49-F238E27FC236}">
                  <a16:creationId xmlns:a16="http://schemas.microsoft.com/office/drawing/2014/main" id="{34CE8B79-F3C4-EED8-D32B-EA2B1E14AD62}"/>
                </a:ext>
              </a:extLst>
            </p:cNvPr>
            <p:cNvPicPr preferRelativeResize="0"/>
            <p:nvPr/>
          </p:nvPicPr>
          <p:blipFill>
            <a:blip r:embed="rId1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01025" y="1061342"/>
              <a:ext cx="420724" cy="420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236;g27cb2a5ebdd_0_75">
              <a:extLst>
                <a:ext uri="{FF2B5EF4-FFF2-40B4-BE49-F238E27FC236}">
                  <a16:creationId xmlns:a16="http://schemas.microsoft.com/office/drawing/2014/main" id="{871B71F0-7AAD-60AC-4D2F-7A0DFD0503FC}"/>
                </a:ext>
              </a:extLst>
            </p:cNvPr>
            <p:cNvPicPr preferRelativeResize="0"/>
            <p:nvPr/>
          </p:nvPicPr>
          <p:blipFill>
            <a:blip r:embed="rId1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23450" y="1102354"/>
              <a:ext cx="338700" cy="33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237;g27cb2a5ebdd_0_75">
              <a:extLst>
                <a:ext uri="{FF2B5EF4-FFF2-40B4-BE49-F238E27FC236}">
                  <a16:creationId xmlns:a16="http://schemas.microsoft.com/office/drawing/2014/main" id="{FC9FAF2D-5D90-6DBA-3C9A-BF00B025B19F}"/>
                </a:ext>
              </a:extLst>
            </p:cNvPr>
            <p:cNvPicPr preferRelativeResize="0"/>
            <p:nvPr/>
          </p:nvPicPr>
          <p:blipFill>
            <a:blip r:embed="rId1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43699" y="1042804"/>
              <a:ext cx="457800" cy="45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238;g27cb2a5ebdd_0_75">
              <a:extLst>
                <a:ext uri="{FF2B5EF4-FFF2-40B4-BE49-F238E27FC236}">
                  <a16:creationId xmlns:a16="http://schemas.microsoft.com/office/drawing/2014/main" id="{6D371F2D-F1AC-306A-CC1E-7CDD9A0C13E0}"/>
                </a:ext>
              </a:extLst>
            </p:cNvPr>
            <p:cNvPicPr preferRelativeResize="0"/>
            <p:nvPr/>
          </p:nvPicPr>
          <p:blipFill>
            <a:blip r:embed="rId1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42325" y="1061342"/>
              <a:ext cx="420724" cy="4207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" name="Google Shape;239;g27cb2a5ebdd_0_75">
            <a:extLst>
              <a:ext uri="{FF2B5EF4-FFF2-40B4-BE49-F238E27FC236}">
                <a16:creationId xmlns:a16="http://schemas.microsoft.com/office/drawing/2014/main" id="{F9A4C871-9DB1-DA1C-FFE6-81280DE0BEDC}"/>
              </a:ext>
            </a:extLst>
          </p:cNvPr>
          <p:cNvSpPr txBox="1"/>
          <p:nvPr/>
        </p:nvSpPr>
        <p:spPr>
          <a:xfrm>
            <a:off x="4192264" y="3665611"/>
            <a:ext cx="889285" cy="507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 rtl="0">
              <a:buClr>
                <a:srgbClr val="000000"/>
              </a:buClr>
              <a:buFont typeface="Arial"/>
              <a:buNone/>
              <a:defRPr/>
            </a:pPr>
            <a:r>
              <a:rPr lang="fr" sz="600" dirty="0">
                <a:solidFill>
                  <a:srgbClr val="1B786E"/>
                </a:solidFill>
              </a:rPr>
              <a:t>OUTILS ET SERVICES ADAPTÉS AUX MISSIONS RDG</a:t>
            </a:r>
            <a:endParaRPr sz="600" dirty="0">
              <a:solidFill>
                <a:srgbClr val="1B786E"/>
              </a:solidFill>
            </a:endParaRPr>
          </a:p>
        </p:txBody>
      </p:sp>
      <p:cxnSp>
        <p:nvCxnSpPr>
          <p:cNvPr id="40" name="Google Shape;240;g27cb2a5ebdd_0_75">
            <a:extLst>
              <a:ext uri="{FF2B5EF4-FFF2-40B4-BE49-F238E27FC236}">
                <a16:creationId xmlns:a16="http://schemas.microsoft.com/office/drawing/2014/main" id="{1627AF52-173D-CF87-1ADB-F58B1BC5C246}"/>
              </a:ext>
            </a:extLst>
          </p:cNvPr>
          <p:cNvCxnSpPr>
            <a:cxnSpLocks/>
          </p:cNvCxnSpPr>
          <p:nvPr/>
        </p:nvCxnSpPr>
        <p:spPr>
          <a:xfrm flipH="1">
            <a:off x="3612012" y="1402979"/>
            <a:ext cx="2361" cy="2808758"/>
          </a:xfrm>
          <a:prstGeom prst="straightConnector1">
            <a:avLst/>
          </a:prstGeom>
          <a:noFill/>
          <a:ln w="28575" cap="flat" cmpd="sng">
            <a:solidFill>
              <a:srgbClr val="1B786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241;g27cb2a5ebdd_0_75">
            <a:extLst>
              <a:ext uri="{FF2B5EF4-FFF2-40B4-BE49-F238E27FC236}">
                <a16:creationId xmlns:a16="http://schemas.microsoft.com/office/drawing/2014/main" id="{1BBC7BD3-524F-58F5-D1F7-952B58F5C43C}"/>
              </a:ext>
            </a:extLst>
          </p:cNvPr>
          <p:cNvCxnSpPr>
            <a:cxnSpLocks/>
            <a:stCxn id="26" idx="3"/>
            <a:endCxn id="26" idx="3"/>
          </p:cNvCxnSpPr>
          <p:nvPr/>
        </p:nvCxnSpPr>
        <p:spPr>
          <a:xfrm>
            <a:off x="3407397" y="4179079"/>
            <a:ext cx="0" cy="0"/>
          </a:xfrm>
          <a:prstGeom prst="straightConnector1">
            <a:avLst/>
          </a:prstGeom>
          <a:noFill/>
          <a:ln w="28575" cap="flat" cmpd="sng">
            <a:solidFill>
              <a:srgbClr val="1B786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242;g27cb2a5ebdd_0_75">
            <a:extLst>
              <a:ext uri="{FF2B5EF4-FFF2-40B4-BE49-F238E27FC236}">
                <a16:creationId xmlns:a16="http://schemas.microsoft.com/office/drawing/2014/main" id="{5BC4493A-A15B-FD5D-E330-3D441AB46172}"/>
              </a:ext>
            </a:extLst>
          </p:cNvPr>
          <p:cNvCxnSpPr>
            <a:cxnSpLocks/>
          </p:cNvCxnSpPr>
          <p:nvPr/>
        </p:nvCxnSpPr>
        <p:spPr>
          <a:xfrm flipH="1">
            <a:off x="3390279" y="4211783"/>
            <a:ext cx="226140" cy="0"/>
          </a:xfrm>
          <a:prstGeom prst="straightConnector1">
            <a:avLst/>
          </a:prstGeom>
          <a:noFill/>
          <a:ln w="28575" cap="flat" cmpd="sng">
            <a:solidFill>
              <a:srgbClr val="1D7E7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Espace réservé du texte 2">
            <a:extLst>
              <a:ext uri="{FF2B5EF4-FFF2-40B4-BE49-F238E27FC236}">
                <a16:creationId xmlns:a16="http://schemas.microsoft.com/office/drawing/2014/main" id="{1341AE9D-A83D-3EFD-2BEE-636ED2AA2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22894" y="962380"/>
            <a:ext cx="4891238" cy="1369086"/>
          </a:xfrm>
          <a:ln>
            <a:solidFill>
              <a:srgbClr val="00B050"/>
            </a:solidFill>
          </a:ln>
        </p:spPr>
        <p:txBody>
          <a:bodyPr/>
          <a:lstStyle/>
          <a:p>
            <a:pPr algn="just"/>
            <a:r>
              <a:rPr lang="fr-FR" sz="900" b="1" i="0" u="none" strike="noStrike" dirty="0">
                <a:solidFill>
                  <a:srgbClr val="2125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Les centres de référence thématiques de </a:t>
            </a:r>
            <a:r>
              <a:rPr lang="fr-FR" sz="900" b="1" i="1" u="none" strike="noStrike" dirty="0">
                <a:solidFill>
                  <a:srgbClr val="2125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Recherche Data Gouv</a:t>
            </a:r>
            <a:r>
              <a:rPr lang="fr-FR" sz="900" b="1" i="0" u="none" strike="noStrike" dirty="0">
                <a:solidFill>
                  <a:srgbClr val="2125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: </a:t>
            </a:r>
            <a:endParaRPr lang="fr-FR" sz="800" b="1" i="0" u="none" strike="noStrike" dirty="0">
              <a:solidFill>
                <a:srgbClr val="212529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fr-FR" sz="800" b="0" i="0" u="none" strike="noStrike" dirty="0">
                <a:solidFill>
                  <a:srgbClr val="2125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Définissent les normes internationales de description des données</a:t>
            </a:r>
            <a:endParaRPr lang="fr-FR" sz="700" b="0" i="0" u="none" strike="noStrike" dirty="0">
              <a:solidFill>
                <a:srgbClr val="212529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fr-FR" sz="800" b="0" i="0" u="none" strike="noStrike" dirty="0">
                <a:solidFill>
                  <a:srgbClr val="2125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Définissent les normes internationales de diffusion des données (ouverture, période d’embargo, accès restreint)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fr-FR" sz="800" b="0" i="0" u="none" strike="noStrike" dirty="0">
                <a:solidFill>
                  <a:srgbClr val="2125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Définissent et diffusent les bonnes pratiques de collecte, documentation, traitement, et diffusion des données</a:t>
            </a:r>
            <a:endParaRPr lang="fr-FR" sz="700" b="0" i="0" u="none" strike="noStrike" dirty="0">
              <a:solidFill>
                <a:srgbClr val="212529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fr-FR" sz="800" b="0" i="0" u="none" strike="noStrike" dirty="0">
                <a:solidFill>
                  <a:srgbClr val="2125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Définissent la liste des entrepôts de données de référence de leur domaine thématique (nationaux et/ou internationaux) vers lesquels orienter les chercheurs pour le dépôt des données et que </a:t>
            </a:r>
            <a:r>
              <a:rPr lang="fr-FR" sz="800" b="0" i="1" u="none" strike="noStrike" dirty="0">
                <a:solidFill>
                  <a:srgbClr val="2125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Recherche Data Gouv </a:t>
            </a:r>
            <a:r>
              <a:rPr lang="fr-FR" sz="800" b="0" i="0" u="none" strike="noStrike" dirty="0">
                <a:solidFill>
                  <a:srgbClr val="2125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moissonnera</a:t>
            </a:r>
            <a:endParaRPr lang="fr-FR" sz="700" b="0" i="0" u="none" strike="noStrike" dirty="0">
              <a:solidFill>
                <a:srgbClr val="212529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fr-FR" sz="800" b="0" i="0" u="none" strike="noStrike" dirty="0">
                <a:solidFill>
                  <a:srgbClr val="2125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Contribuent à la définition de l’arborescence thématiques des données de l’entrepôt </a:t>
            </a:r>
            <a:r>
              <a:rPr lang="fr-FR" sz="800" b="0" i="1" u="none" strike="noStrike" dirty="0">
                <a:solidFill>
                  <a:srgbClr val="2125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Recherche Data Gouv </a:t>
            </a:r>
            <a:endParaRPr lang="fr-FR" sz="700" b="0" i="0" u="none" strike="noStrike" dirty="0">
              <a:solidFill>
                <a:srgbClr val="212529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fr-FR" sz="800" b="0" i="0" u="none" strike="noStrike" dirty="0">
                <a:solidFill>
                  <a:srgbClr val="2125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Soutiennent l’articulation entre les dispositifs thématiques spécialisés et </a:t>
            </a:r>
            <a:r>
              <a:rPr lang="fr-FR" sz="800" b="0" i="1" u="none" strike="noStrike" dirty="0">
                <a:solidFill>
                  <a:srgbClr val="2125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Recherche Data Gouv </a:t>
            </a:r>
            <a:endParaRPr lang="fr-FR" sz="700" b="0" i="0" u="none" strike="noStrike" dirty="0">
              <a:solidFill>
                <a:srgbClr val="212529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800" dirty="0"/>
          </a:p>
        </p:txBody>
      </p:sp>
      <p:sp>
        <p:nvSpPr>
          <p:cNvPr id="5" name="Flèche vers la droite 4">
            <a:extLst>
              <a:ext uri="{FF2B5EF4-FFF2-40B4-BE49-F238E27FC236}">
                <a16:creationId xmlns:a16="http://schemas.microsoft.com/office/drawing/2014/main" id="{6808C32D-5AB2-2950-7B9F-6F6851621DCF}"/>
              </a:ext>
            </a:extLst>
          </p:cNvPr>
          <p:cNvSpPr/>
          <p:nvPr/>
        </p:nvSpPr>
        <p:spPr>
          <a:xfrm>
            <a:off x="3589434" y="1417994"/>
            <a:ext cx="306017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3522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z="1100" smtClean="0"/>
              <a:pPr/>
              <a:t>8</a:t>
            </a:fld>
            <a:endParaRPr lang="fr-FR" sz="1100" dirty="0"/>
          </a:p>
        </p:txBody>
      </p:sp>
      <p:pic>
        <p:nvPicPr>
          <p:cNvPr id="8" name="Espace réservé du contenu 7"/>
          <p:cNvPicPr>
            <a:picLocks noGrp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3894" y="781489"/>
            <a:ext cx="8496944" cy="3616776"/>
          </a:xfrm>
          <a:prstGeom prst="rect">
            <a:avLst/>
          </a:prstGeom>
          <a:noFill/>
        </p:spPr>
      </p:pic>
      <p:sp>
        <p:nvSpPr>
          <p:cNvPr id="7" name="Espace réservé du pied de page 7">
            <a:extLst>
              <a:ext uri="{FF2B5EF4-FFF2-40B4-BE49-F238E27FC236}">
                <a16:creationId xmlns:a16="http://schemas.microsoft.com/office/drawing/2014/main" id="{695B1887-5FB4-DE42-B990-B84A3AF01293}"/>
              </a:ext>
            </a:extLst>
          </p:cNvPr>
          <p:cNvSpPr txBox="1">
            <a:spLocks/>
          </p:cNvSpPr>
          <p:nvPr/>
        </p:nvSpPr>
        <p:spPr bwMode="gray">
          <a:xfrm>
            <a:off x="7089643" y="4383889"/>
            <a:ext cx="5544616" cy="36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7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MESRI - FRN 2022-2025 - HC-IR, mai 2021</a:t>
            </a:r>
          </a:p>
        </p:txBody>
      </p:sp>
      <p:sp>
        <p:nvSpPr>
          <p:cNvPr id="6" name="Titre 9">
            <a:extLst>
              <a:ext uri="{FF2B5EF4-FFF2-40B4-BE49-F238E27FC236}">
                <a16:creationId xmlns:a16="http://schemas.microsoft.com/office/drawing/2014/main" id="{4453D2B4-EE26-7B43-954E-1E7D16BC0FB1}"/>
              </a:ext>
            </a:extLst>
          </p:cNvPr>
          <p:cNvSpPr txBox="1">
            <a:spLocks/>
          </p:cNvSpPr>
          <p:nvPr/>
        </p:nvSpPr>
        <p:spPr>
          <a:xfrm>
            <a:off x="1370843" y="61489"/>
            <a:ext cx="6567822" cy="720000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2" algn="ctr">
              <a:lnSpc>
                <a:spcPct val="90000"/>
              </a:lnSpc>
              <a:spcBef>
                <a:spcPct val="0"/>
              </a:spcBef>
            </a:pPr>
            <a:r>
              <a:rPr lang="fr-FR" sz="2000" b="1" dirty="0">
                <a:solidFill>
                  <a:srgbClr val="002060"/>
                </a:solidFill>
                <a:latin typeface="Century Gothic"/>
              </a:rPr>
              <a:t>Positionnement des Infrastructures de Recherche du  domaine système Terre et environnement - Europe</a:t>
            </a:r>
            <a:b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fr-F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fr-F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AF88FD7-06EB-AF4A-A6A9-7B74946E8EA1}"/>
              </a:ext>
            </a:extLst>
          </p:cNvPr>
          <p:cNvSpPr txBox="1"/>
          <p:nvPr/>
        </p:nvSpPr>
        <p:spPr>
          <a:xfrm>
            <a:off x="2700867" y="1612307"/>
            <a:ext cx="4665134" cy="307777"/>
          </a:xfrm>
          <a:prstGeom prst="rect">
            <a:avLst/>
          </a:prstGeom>
          <a:solidFill>
            <a:srgbClr val="E4E1EC">
              <a:alpha val="77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700" dirty="0"/>
              <a:t>  		</a:t>
            </a:r>
            <a:r>
              <a:rPr lang="fr-FR" sz="700" b="1" dirty="0"/>
              <a:t>Data Terra</a:t>
            </a:r>
          </a:p>
          <a:p>
            <a:r>
              <a:rPr lang="fr-FR" sz="700" dirty="0"/>
              <a:t>            </a:t>
            </a:r>
            <a:r>
              <a:rPr lang="fr-FR" sz="700" dirty="0" err="1"/>
              <a:t>Aeris</a:t>
            </a:r>
            <a:r>
              <a:rPr lang="fr-FR" sz="700" dirty="0"/>
              <a:t>,                        </a:t>
            </a:r>
            <a:r>
              <a:rPr lang="fr-FR" sz="700" dirty="0" err="1"/>
              <a:t>ForM@ter</a:t>
            </a:r>
            <a:r>
              <a:rPr lang="fr-FR" sz="700" dirty="0"/>
              <a:t>           </a:t>
            </a:r>
            <a:r>
              <a:rPr lang="fr-FR" sz="700" dirty="0" err="1"/>
              <a:t>Odatis</a:t>
            </a:r>
            <a:r>
              <a:rPr lang="fr-FR" sz="700" dirty="0"/>
              <a:t>,               </a:t>
            </a:r>
            <a:r>
              <a:rPr lang="fr-FR" sz="700" dirty="0" err="1"/>
              <a:t>Theia</a:t>
            </a:r>
            <a:r>
              <a:rPr lang="fr-FR" sz="700" dirty="0"/>
              <a:t>		PNDB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951B5EE-23C6-C851-70E7-6BD0CAF13FD8}"/>
              </a:ext>
            </a:extLst>
          </p:cNvPr>
          <p:cNvSpPr txBox="1"/>
          <p:nvPr/>
        </p:nvSpPr>
        <p:spPr>
          <a:xfrm>
            <a:off x="7465548" y="1603838"/>
            <a:ext cx="1261422" cy="200055"/>
          </a:xfrm>
          <a:prstGeom prst="rect">
            <a:avLst/>
          </a:prstGeom>
          <a:solidFill>
            <a:srgbClr val="E4E1EC">
              <a:alpha val="77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700" dirty="0"/>
              <a:t>Data Terra	</a:t>
            </a:r>
          </a:p>
        </p:txBody>
      </p:sp>
    </p:spTree>
    <p:extLst>
      <p:ext uri="{BB962C8B-B14F-4D97-AF65-F5344CB8AC3E}">
        <p14:creationId xmlns:p14="http://schemas.microsoft.com/office/powerpoint/2010/main" val="179771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94ece08a7c_0_971" descr="object 2"/>
          <p:cNvSpPr txBox="1"/>
          <p:nvPr/>
        </p:nvSpPr>
        <p:spPr>
          <a:xfrm>
            <a:off x="0" y="5888"/>
            <a:ext cx="9144000" cy="5143500"/>
          </a:xfrm>
          <a:prstGeom prst="rect">
            <a:avLst/>
          </a:prstGeom>
          <a:solidFill>
            <a:srgbClr val="20124D"/>
          </a:solidFill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>
              <a:buSzPts val="1800"/>
            </a:pPr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g194ece08a7c_0_971" descr="object 3"/>
          <p:cNvSpPr txBox="1"/>
          <p:nvPr/>
        </p:nvSpPr>
        <p:spPr>
          <a:xfrm>
            <a:off x="134550" y="112125"/>
            <a:ext cx="8874900" cy="4933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>
              <a:buSzPts val="1800"/>
            </a:pPr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g194ece08a7c_0_971" descr="object 15"/>
          <p:cNvSpPr txBox="1"/>
          <p:nvPr/>
        </p:nvSpPr>
        <p:spPr>
          <a:xfrm>
            <a:off x="7879144" y="309281"/>
            <a:ext cx="1007550" cy="403425"/>
          </a:xfrm>
          <a:prstGeom prst="rect">
            <a:avLst/>
          </a:prstGeom>
          <a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>
              <a:buSzPts val="1800"/>
            </a:pPr>
            <a:endParaRPr sz="13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g194ece08a7c_0_971"/>
          <p:cNvSpPr txBox="1"/>
          <p:nvPr/>
        </p:nvSpPr>
        <p:spPr>
          <a:xfrm>
            <a:off x="574613" y="320269"/>
            <a:ext cx="7252200" cy="670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buSzPts val="2000"/>
            </a:pPr>
            <a:r>
              <a:rPr lang="en-US" sz="2025" b="1" dirty="0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European positioning</a:t>
            </a:r>
            <a:endParaRPr sz="1575" b="1" dirty="0">
              <a:solidFill>
                <a:srgbClr val="292056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9938349-1218-EFA8-AC87-0F3DD5B0782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9241" y="819398"/>
            <a:ext cx="5956430" cy="3921671"/>
          </a:xfrm>
          <a:prstGeom prst="rect">
            <a:avLst/>
          </a:prstGeom>
        </p:spPr>
      </p:pic>
      <p:sp>
        <p:nvSpPr>
          <p:cNvPr id="3" name="Espace réservé du numéro de diapositive 3">
            <a:extLst>
              <a:ext uri="{FF2B5EF4-FFF2-40B4-BE49-F238E27FC236}">
                <a16:creationId xmlns:a16="http://schemas.microsoft.com/office/drawing/2014/main" id="{55667D4F-225C-0165-BF46-9F307920A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8175" y="4743889"/>
            <a:ext cx="495300" cy="365125"/>
          </a:xfrm>
        </p:spPr>
        <p:txBody>
          <a:bodyPr/>
          <a:lstStyle/>
          <a:p>
            <a:fld id="{733122C9-A0B9-462F-8757-0847AD287B63}" type="slidenum">
              <a:rPr lang="fr-FR" sz="1100" smtClean="0">
                <a:solidFill>
                  <a:schemeClr val="tx1"/>
                </a:solidFill>
                <a:latin typeface="Century Gothic" panose="020B0502020202020204" pitchFamily="34" charset="0"/>
              </a:rPr>
              <a:pPr/>
              <a:t>9</a:t>
            </a:fld>
            <a:endParaRPr lang="fr-FR" sz="11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04789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2241</Words>
  <Application>Microsoft Office PowerPoint</Application>
  <PresentationFormat>Affichage à l'écran (16:9)</PresentationFormat>
  <Paragraphs>250</Paragraphs>
  <Slides>22</Slides>
  <Notes>21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30" baseType="lpstr">
      <vt:lpstr>Arial</vt:lpstr>
      <vt:lpstr>Times New Roman</vt:lpstr>
      <vt:lpstr>Helvetica Neue</vt:lpstr>
      <vt:lpstr>Wingdings</vt:lpstr>
      <vt:lpstr>Calibri</vt:lpstr>
      <vt:lpstr>Arial Black</vt:lpstr>
      <vt:lpstr>Century Gothic</vt:lpstr>
      <vt:lpstr>Simple Light</vt:lpstr>
      <vt:lpstr>Présentation PowerPoint</vt:lpstr>
      <vt:lpstr>Présentation PowerPoint</vt:lpstr>
      <vt:lpstr>Présentation PowerPoint</vt:lpstr>
      <vt:lpstr>Présentation PowerPoint</vt:lpstr>
      <vt:lpstr>Positionnement des Infrastructures de Recherche du domaine système Terre et environnement - France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Participations actives à des projets nationaux, européens et internationaux </vt:lpstr>
      <vt:lpstr>Présentation PowerPoint</vt:lpstr>
      <vt:lpstr>PROJET PORTÉ PAR TROIS E-INFRASTRUCTURES DE RECHERCHE DU DOMAINE SYSTÈME TERRE ET ENVIRONNEMENT</vt:lpstr>
      <vt:lpstr>Présentation PowerPoint</vt:lpstr>
      <vt:lpstr>Les WPs du Projet Phase de développement : 01/06/2021 – 31/05/2027 Phase d’exploitation : 01/06/2027 – 31/05/2029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lastModifiedBy/>
  <cp:revision>1</cp:revision>
  <dcterms:modified xsi:type="dcterms:W3CDTF">2024-01-23T09:16:52Z</dcterms:modified>
</cp:coreProperties>
</file>